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38"/>
  </p:notesMasterIdLst>
  <p:sldIdLst>
    <p:sldId id="260" r:id="rId2"/>
    <p:sldId id="270" r:id="rId3"/>
    <p:sldId id="355" r:id="rId4"/>
    <p:sldId id="284" r:id="rId5"/>
    <p:sldId id="336" r:id="rId6"/>
    <p:sldId id="324" r:id="rId7"/>
    <p:sldId id="320" r:id="rId8"/>
    <p:sldId id="349" r:id="rId9"/>
    <p:sldId id="350" r:id="rId10"/>
    <p:sldId id="351" r:id="rId11"/>
    <p:sldId id="335" r:id="rId12"/>
    <p:sldId id="352" r:id="rId13"/>
    <p:sldId id="353" r:id="rId14"/>
    <p:sldId id="354" r:id="rId15"/>
    <p:sldId id="338" r:id="rId16"/>
    <p:sldId id="357" r:id="rId17"/>
    <p:sldId id="356" r:id="rId18"/>
    <p:sldId id="337" r:id="rId19"/>
    <p:sldId id="341" r:id="rId20"/>
    <p:sldId id="328" r:id="rId21"/>
    <p:sldId id="343" r:id="rId22"/>
    <p:sldId id="342" r:id="rId23"/>
    <p:sldId id="344" r:id="rId24"/>
    <p:sldId id="345" r:id="rId25"/>
    <p:sldId id="346" r:id="rId26"/>
    <p:sldId id="339" r:id="rId27"/>
    <p:sldId id="340" r:id="rId28"/>
    <p:sldId id="329" r:id="rId29"/>
    <p:sldId id="330" r:id="rId30"/>
    <p:sldId id="331" r:id="rId31"/>
    <p:sldId id="332" r:id="rId32"/>
    <p:sldId id="333" r:id="rId33"/>
    <p:sldId id="334" r:id="rId34"/>
    <p:sldId id="348" r:id="rId35"/>
    <p:sldId id="358" r:id="rId36"/>
    <p:sldId id="32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67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7359CC-7A38-4A92-97A4-F76A8B57FAA4}" type="datetimeFigureOut">
              <a:rPr lang="en-IN" smtClean="0"/>
              <a:t>09-11-2023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4CD180-E5FD-4F55-9A27-C33E1FB822FE}" type="slidenum">
              <a:rPr lang="en-IN" smtClean="0"/>
              <a:t>‹#›</a:t>
            </a:fld>
            <a:endParaRPr lang="en-IN"/>
          </a:p>
        </p:txBody>
      </p:sp>
    </p:spTree>
    <p:extLst>
      <p:ext uri="{BB962C8B-B14F-4D97-AF65-F5344CB8AC3E}">
        <p14:creationId xmlns:p14="http://schemas.microsoft.com/office/powerpoint/2010/main" val="2014001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582118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3344449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370303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1093519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654036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22954065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18915788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3113965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3480608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7B1405-5FBE-460F-AEEC-EE9DC2750C4A}"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108676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7B1405-5FBE-460F-AEEC-EE9DC2750C4A}"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4249399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7B1405-5FBE-460F-AEEC-EE9DC2750C4A}" type="datetimeFigureOut">
              <a:rPr lang="en-IN" smtClean="0"/>
              <a:t>09-11-2023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23309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7B1405-5FBE-460F-AEEC-EE9DC2750C4A}" type="datetimeFigureOut">
              <a:rPr lang="en-IN" smtClean="0"/>
              <a:t>09-11-2023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3787082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B1405-5FBE-460F-AEEC-EE9DC2750C4A}" type="datetimeFigureOut">
              <a:rPr lang="en-IN" smtClean="0"/>
              <a:t>09-11-2023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2276184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7B1405-5FBE-460F-AEEC-EE9DC2750C4A}"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2BCEB-C214-4B93-A5D7-9E0D11D5F253}" type="slidenum">
              <a:rPr lang="en-IN" smtClean="0"/>
              <a:t>‹#›</a:t>
            </a:fld>
            <a:endParaRPr lang="en-IN"/>
          </a:p>
        </p:txBody>
      </p:sp>
    </p:spTree>
    <p:extLst>
      <p:ext uri="{BB962C8B-B14F-4D97-AF65-F5344CB8AC3E}">
        <p14:creationId xmlns:p14="http://schemas.microsoft.com/office/powerpoint/2010/main" val="3307466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2BCEB-C214-4B93-A5D7-9E0D11D5F253}" type="slidenum">
              <a:rPr lang="en-IN" smtClean="0"/>
              <a:t>‹#›</a:t>
            </a:fld>
            <a:endParaRPr lang="en-IN"/>
          </a:p>
        </p:txBody>
      </p:sp>
      <p:sp>
        <p:nvSpPr>
          <p:cNvPr id="5" name="Date Placeholder 4"/>
          <p:cNvSpPr>
            <a:spLocks noGrp="1"/>
          </p:cNvSpPr>
          <p:nvPr>
            <p:ph type="dt" sz="half" idx="10"/>
          </p:nvPr>
        </p:nvSpPr>
        <p:spPr/>
        <p:txBody>
          <a:bodyPr/>
          <a:lstStyle/>
          <a:p>
            <a:fld id="{CD7B1405-5FBE-460F-AEEC-EE9DC2750C4A}" type="datetimeFigureOut">
              <a:rPr lang="en-IN" smtClean="0"/>
              <a:t>09-11-2023</a:t>
            </a:fld>
            <a:endParaRPr lang="en-IN"/>
          </a:p>
        </p:txBody>
      </p:sp>
    </p:spTree>
    <p:extLst>
      <p:ext uri="{BB962C8B-B14F-4D97-AF65-F5344CB8AC3E}">
        <p14:creationId xmlns:p14="http://schemas.microsoft.com/office/powerpoint/2010/main" val="34111012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D7B1405-5FBE-460F-AEEC-EE9DC2750C4A}" type="datetimeFigureOut">
              <a:rPr lang="en-IN" smtClean="0"/>
              <a:t>09-11-2023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5D2BCEB-C214-4B93-A5D7-9E0D11D5F253}" type="slidenum">
              <a:rPr lang="en-IN" smtClean="0"/>
              <a:t>‹#›</a:t>
            </a:fld>
            <a:endParaRPr lang="en-IN"/>
          </a:p>
        </p:txBody>
      </p:sp>
    </p:spTree>
    <p:extLst>
      <p:ext uri="{BB962C8B-B14F-4D97-AF65-F5344CB8AC3E}">
        <p14:creationId xmlns:p14="http://schemas.microsoft.com/office/powerpoint/2010/main" val="21129182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07CD2E-F712-DA0D-7F52-F78C528518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8156" y="1442785"/>
            <a:ext cx="1478434" cy="1471863"/>
          </a:xfrm>
          <a:prstGeom prst="rect">
            <a:avLst/>
          </a:prstGeom>
        </p:spPr>
      </p:pic>
      <p:sp>
        <p:nvSpPr>
          <p:cNvPr id="2" name="Title 1">
            <a:extLst>
              <a:ext uri="{FF2B5EF4-FFF2-40B4-BE49-F238E27FC236}">
                <a16:creationId xmlns:a16="http://schemas.microsoft.com/office/drawing/2014/main" id="{872F0899-42F3-281F-F067-F8F01E2F3599}"/>
              </a:ext>
            </a:extLst>
          </p:cNvPr>
          <p:cNvSpPr>
            <a:spLocks noGrp="1"/>
          </p:cNvSpPr>
          <p:nvPr>
            <p:ph type="ctrTitle"/>
          </p:nvPr>
        </p:nvSpPr>
        <p:spPr>
          <a:xfrm>
            <a:off x="6532686" y="165021"/>
            <a:ext cx="5516440" cy="1096900"/>
          </a:xfrm>
        </p:spPr>
        <p:txBody>
          <a:bodyPr anchor="b">
            <a:normAutofit fontScale="90000"/>
          </a:bodyPr>
          <a:lstStyle/>
          <a:p>
            <a:pPr algn="ctr">
              <a:lnSpc>
                <a:spcPct val="150000"/>
              </a:lnSpc>
            </a:pPr>
            <a:r>
              <a:rPr lang="en-IN" sz="2600" u="sng" spc="300" dirty="0">
                <a:solidFill>
                  <a:srgbClr val="002060"/>
                </a:solidFill>
                <a:latin typeface="Algerian" panose="04020705040A02060702" pitchFamily="82" charset="0"/>
              </a:rPr>
              <a:t>SRM Institute Of Science </a:t>
            </a:r>
            <a:br>
              <a:rPr lang="en-IN" sz="2600" u="sng" spc="300" dirty="0">
                <a:solidFill>
                  <a:srgbClr val="002060"/>
                </a:solidFill>
                <a:latin typeface="Algerian" panose="04020705040A02060702" pitchFamily="82" charset="0"/>
              </a:rPr>
            </a:br>
            <a:r>
              <a:rPr lang="en-IN" sz="2600" u="sng" spc="300" dirty="0">
                <a:solidFill>
                  <a:srgbClr val="002060"/>
                </a:solidFill>
                <a:latin typeface="Algerian" panose="04020705040A02060702" pitchFamily="82" charset="0"/>
              </a:rPr>
              <a:t>And Technology</a:t>
            </a:r>
          </a:p>
        </p:txBody>
      </p:sp>
      <p:sp>
        <p:nvSpPr>
          <p:cNvPr id="3" name="Subtitle 2">
            <a:extLst>
              <a:ext uri="{FF2B5EF4-FFF2-40B4-BE49-F238E27FC236}">
                <a16:creationId xmlns:a16="http://schemas.microsoft.com/office/drawing/2014/main" id="{208BF0AE-325D-CABB-6833-A6513B93802B}"/>
              </a:ext>
            </a:extLst>
          </p:cNvPr>
          <p:cNvSpPr>
            <a:spLocks noGrp="1"/>
          </p:cNvSpPr>
          <p:nvPr>
            <p:ph type="subTitle" idx="1"/>
          </p:nvPr>
        </p:nvSpPr>
        <p:spPr>
          <a:xfrm>
            <a:off x="5891164" y="3060712"/>
            <a:ext cx="6740629" cy="882641"/>
          </a:xfrm>
        </p:spPr>
        <p:txBody>
          <a:bodyPr>
            <a:normAutofit lnSpcReduction="10000"/>
          </a:bodyPr>
          <a:lstStyle/>
          <a:p>
            <a:pPr algn="ctr"/>
            <a:r>
              <a:rPr lang="en-IN" sz="2400" b="1" u="sng" dirty="0">
                <a:solidFill>
                  <a:srgbClr val="7030A0"/>
                </a:solidFill>
                <a:latin typeface="Cambria" panose="02040503050406030204" pitchFamily="18" charset="0"/>
                <a:ea typeface="Cambria" panose="02040503050406030204" pitchFamily="18" charset="0"/>
              </a:rPr>
              <a:t>PRESENTATION</a:t>
            </a:r>
          </a:p>
          <a:p>
            <a:pPr algn="ctr"/>
            <a:r>
              <a:rPr lang="en-IN" sz="2400" b="1" u="sng" dirty="0">
                <a:solidFill>
                  <a:srgbClr val="7030A0"/>
                </a:solidFill>
                <a:latin typeface="Cambria" panose="02040503050406030204" pitchFamily="18" charset="0"/>
                <a:ea typeface="Cambria" panose="02040503050406030204" pitchFamily="18" charset="0"/>
              </a:rPr>
              <a:t>Secure Surfing</a:t>
            </a:r>
          </a:p>
        </p:txBody>
      </p:sp>
      <p:sp>
        <p:nvSpPr>
          <p:cNvPr id="8" name="TextBox 7">
            <a:extLst>
              <a:ext uri="{FF2B5EF4-FFF2-40B4-BE49-F238E27FC236}">
                <a16:creationId xmlns:a16="http://schemas.microsoft.com/office/drawing/2014/main" id="{4A1CCC48-592D-4CE8-A5A9-2461CB29098A}"/>
              </a:ext>
            </a:extLst>
          </p:cNvPr>
          <p:cNvSpPr txBox="1"/>
          <p:nvPr/>
        </p:nvSpPr>
        <p:spPr>
          <a:xfrm flipH="1">
            <a:off x="7015483" y="3943353"/>
            <a:ext cx="4940967" cy="3004477"/>
          </a:xfrm>
          <a:prstGeom prst="rect">
            <a:avLst/>
          </a:prstGeom>
          <a:noFill/>
        </p:spPr>
        <p:txBody>
          <a:bodyPr wrap="square" rtlCol="0">
            <a:spAutoFit/>
          </a:bodyPr>
          <a:lstStyle/>
          <a:p>
            <a:pPr>
              <a:lnSpc>
                <a:spcPct val="150000"/>
              </a:lnSpc>
            </a:pPr>
            <a:r>
              <a:rPr lang="en-IN" u="sng" dirty="0">
                <a:latin typeface="Algerian" panose="04020705040A02060702" pitchFamily="82" charset="0"/>
              </a:rPr>
              <a:t>NAME</a:t>
            </a:r>
            <a:r>
              <a:rPr lang="en-IN" dirty="0">
                <a:latin typeface="Algerian" panose="04020705040A02060702" pitchFamily="82" charset="0"/>
              </a:rPr>
              <a:t>                  </a:t>
            </a:r>
            <a:r>
              <a:rPr lang="en-IN" b="1" dirty="0">
                <a:latin typeface="AMGDT_IV50" panose="00000400000000000000" pitchFamily="2" charset="0"/>
              </a:rPr>
              <a:t>:- </a:t>
            </a:r>
            <a:r>
              <a:rPr lang="en-IN" u="sng" dirty="0">
                <a:latin typeface="Cambria" panose="02040503050406030204" pitchFamily="18" charset="0"/>
                <a:ea typeface="Cambria" panose="02040503050406030204" pitchFamily="18" charset="0"/>
              </a:rPr>
              <a:t>GAURAV GUPTA</a:t>
            </a:r>
          </a:p>
          <a:p>
            <a:pPr>
              <a:lnSpc>
                <a:spcPct val="150000"/>
              </a:lnSpc>
            </a:pPr>
            <a:r>
              <a:rPr lang="en-IN" u="sng" dirty="0">
                <a:latin typeface="Algerian" panose="04020705040A02060702" pitchFamily="82" charset="0"/>
              </a:rPr>
              <a:t>BRANCH</a:t>
            </a:r>
            <a:r>
              <a:rPr lang="en-IN" dirty="0">
                <a:latin typeface="Algerian" panose="04020705040A02060702" pitchFamily="82" charset="0"/>
              </a:rPr>
              <a:t>             </a:t>
            </a:r>
            <a:r>
              <a:rPr lang="en-IN" b="1" dirty="0">
                <a:latin typeface="AMGDT_IV50" panose="00000400000000000000" pitchFamily="2" charset="0"/>
              </a:rPr>
              <a:t>:- </a:t>
            </a:r>
            <a:r>
              <a:rPr lang="en-IN" dirty="0">
                <a:latin typeface="Cambria" panose="02040503050406030204" pitchFamily="18" charset="0"/>
                <a:ea typeface="Cambria" panose="02040503050406030204" pitchFamily="18" charset="0"/>
              </a:rPr>
              <a:t>Btech CSE specialization</a:t>
            </a:r>
          </a:p>
          <a:p>
            <a:pPr>
              <a:lnSpc>
                <a:spcPct val="150000"/>
              </a:lnSpc>
            </a:pPr>
            <a:r>
              <a:rPr lang="en-IN" dirty="0">
                <a:latin typeface="Cambria" panose="02040503050406030204" pitchFamily="18" charset="0"/>
                <a:ea typeface="Cambria" panose="02040503050406030204" pitchFamily="18" charset="0"/>
              </a:rPr>
              <a:t>                                         (AI &amp; ML)</a:t>
            </a:r>
          </a:p>
          <a:p>
            <a:pPr>
              <a:lnSpc>
                <a:spcPct val="150000"/>
              </a:lnSpc>
            </a:pPr>
            <a:r>
              <a:rPr lang="en-IN" u="sng" dirty="0">
                <a:latin typeface="Algerian" panose="04020705040A02060702" pitchFamily="82" charset="0"/>
              </a:rPr>
              <a:t>DEPATMENT</a:t>
            </a:r>
            <a:r>
              <a:rPr lang="en-IN" dirty="0">
                <a:latin typeface="Algerian" panose="04020705040A02060702" pitchFamily="82" charset="0"/>
              </a:rPr>
              <a:t>      </a:t>
            </a:r>
            <a:r>
              <a:rPr lang="en-IN" b="1" dirty="0">
                <a:latin typeface="AMGDT_IV50" panose="00000400000000000000" pitchFamily="2" charset="0"/>
              </a:rPr>
              <a:t>:- </a:t>
            </a:r>
            <a:r>
              <a:rPr lang="en-IN" dirty="0">
                <a:latin typeface="Cambria" panose="02040503050406030204" pitchFamily="18" charset="0"/>
                <a:ea typeface="Cambria" panose="02040503050406030204" pitchFamily="18" charset="0"/>
              </a:rPr>
              <a:t>CINTEL</a:t>
            </a:r>
            <a:endParaRPr lang="en-IN" u="sng" dirty="0">
              <a:latin typeface="Cambria" panose="02040503050406030204" pitchFamily="18" charset="0"/>
              <a:ea typeface="Cambria" panose="02040503050406030204" pitchFamily="18" charset="0"/>
            </a:endParaRPr>
          </a:p>
          <a:p>
            <a:pPr>
              <a:lnSpc>
                <a:spcPct val="150000"/>
              </a:lnSpc>
            </a:pPr>
            <a:r>
              <a:rPr lang="en-IN" u="sng" dirty="0">
                <a:latin typeface="Algerian" panose="04020705040A02060702" pitchFamily="82" charset="0"/>
              </a:rPr>
              <a:t>SUBJECT</a:t>
            </a:r>
            <a:r>
              <a:rPr lang="en-IN" i="1" dirty="0">
                <a:latin typeface="Algerian" panose="04020705040A02060702" pitchFamily="82" charset="0"/>
              </a:rPr>
              <a:t>            </a:t>
            </a:r>
            <a:r>
              <a:rPr lang="en-IN" b="1" dirty="0">
                <a:latin typeface="AMGDT_IV50" panose="00000400000000000000" pitchFamily="2" charset="0"/>
              </a:rPr>
              <a:t>:- </a:t>
            </a:r>
            <a:r>
              <a:rPr lang="en-IN" b="1" dirty="0">
                <a:latin typeface="Cambria" panose="02040503050406030204" pitchFamily="18" charset="0"/>
                <a:ea typeface="Cambria" panose="02040503050406030204" pitchFamily="18" charset="0"/>
              </a:rPr>
              <a:t>Advanced Programming 				      Practice</a:t>
            </a:r>
            <a:endParaRPr lang="en-IN" dirty="0">
              <a:latin typeface="Cambria" panose="02040503050406030204" pitchFamily="18" charset="0"/>
              <a:ea typeface="Cambria" panose="02040503050406030204" pitchFamily="18" charset="0"/>
            </a:endParaRPr>
          </a:p>
          <a:p>
            <a:pPr>
              <a:lnSpc>
                <a:spcPct val="150000"/>
              </a:lnSpc>
            </a:pPr>
            <a:r>
              <a:rPr lang="en-IN" u="sng" dirty="0">
                <a:latin typeface="Algerian" panose="04020705040A02060702" pitchFamily="82" charset="0"/>
              </a:rPr>
              <a:t>REG. NO.</a:t>
            </a:r>
            <a:r>
              <a:rPr lang="en-IN" dirty="0">
                <a:latin typeface="Algerian" panose="04020705040A02060702" pitchFamily="82" charset="0"/>
              </a:rPr>
              <a:t>            </a:t>
            </a:r>
            <a:r>
              <a:rPr lang="en-IN" sz="2000" b="1" dirty="0">
                <a:latin typeface="AMGDT_IV50" panose="00000400000000000000" pitchFamily="2" charset="0"/>
              </a:rPr>
              <a:t>:- </a:t>
            </a:r>
            <a:r>
              <a:rPr lang="en-IN" sz="2000" dirty="0">
                <a:latin typeface="Cambria" panose="02040503050406030204" pitchFamily="18" charset="0"/>
                <a:ea typeface="Cambria" panose="02040503050406030204" pitchFamily="18" charset="0"/>
              </a:rPr>
              <a:t>2211026010284</a:t>
            </a:r>
          </a:p>
        </p:txBody>
      </p:sp>
      <p:pic>
        <p:nvPicPr>
          <p:cNvPr id="14" name="Picture 13">
            <a:extLst>
              <a:ext uri="{FF2B5EF4-FFF2-40B4-BE49-F238E27FC236}">
                <a16:creationId xmlns:a16="http://schemas.microsoft.com/office/drawing/2014/main" id="{3284729E-A888-7593-E426-744610D20C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 y="165021"/>
            <a:ext cx="6197266" cy="6485054"/>
          </a:xfrm>
          <a:prstGeom prst="roundRect">
            <a:avLst>
              <a:gd name="adj" fmla="val 8594"/>
            </a:avLst>
          </a:prstGeom>
          <a:solidFill>
            <a:srgbClr val="FFFFFF">
              <a:shade val="85000"/>
            </a:srgbClr>
          </a:solidFill>
          <a:ln w="38100">
            <a:solidFill>
              <a:schemeClr val="tx1"/>
            </a:solidFill>
          </a:ln>
          <a:effectLst>
            <a:glow rad="228600">
              <a:schemeClr val="accent2">
                <a:satMod val="175000"/>
                <a:alpha val="40000"/>
              </a:schemeClr>
            </a:glow>
            <a:reflection blurRad="12700" stA="38000" endPos="28000" dist="5000" dir="5400000" sy="-100000" algn="bl" rotWithShape="0"/>
          </a:effectLst>
        </p:spPr>
      </p:pic>
    </p:spTree>
    <p:extLst>
      <p:ext uri="{BB962C8B-B14F-4D97-AF65-F5344CB8AC3E}">
        <p14:creationId xmlns:p14="http://schemas.microsoft.com/office/powerpoint/2010/main" val="23493665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0" y="1"/>
            <a:ext cx="12060116" cy="6740307"/>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javax.imageio.ImageIO</a:t>
            </a:r>
            <a:r>
              <a:rPr lang="en-US" sz="3600" dirty="0">
                <a:solidFill>
                  <a:schemeClr val="tx2">
                    <a:lumMod val="50000"/>
                  </a:schemeClr>
                </a:solidFill>
                <a:latin typeface="Bell MT" panose="02020503060305020303" pitchFamily="18" charset="0"/>
              </a:rPr>
              <a:t>*</a:t>
            </a:r>
            <a:br>
              <a:rPr lang="en-US" sz="3600" dirty="0">
                <a:solidFill>
                  <a:schemeClr val="tx2">
                    <a:lumMod val="50000"/>
                  </a:schemeClr>
                </a:solidFill>
                <a:latin typeface="Bell MT" panose="02020503060305020303" pitchFamily="18" charset="0"/>
              </a:rPr>
            </a:br>
            <a:r>
              <a:rPr lang="en-US" sz="3600" dirty="0">
                <a:solidFill>
                  <a:schemeClr val="tx2">
                    <a:lumMod val="50000"/>
                  </a:schemeClr>
                </a:solidFill>
                <a:latin typeface="Bell MT" panose="02020503060305020303" pitchFamily="18" charset="0"/>
              </a:rPr>
              <a:t>This library is used to load image resources like the "eye.png" icon for the password visibility toggle.</a:t>
            </a: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altLang="en-US" sz="3600" dirty="0">
                <a:latin typeface="Bell MT" panose="02020503060305020303" pitchFamily="18" charset="0"/>
              </a:rPr>
              <a:t> </a:t>
            </a:r>
            <a:r>
              <a:rPr lang="en-US" altLang="en-US" sz="3600" b="1" dirty="0" err="1">
                <a:latin typeface="Bell MT" panose="02020503060305020303" pitchFamily="18" charset="0"/>
              </a:rPr>
              <a:t>java.util</a:t>
            </a:r>
            <a:r>
              <a:rPr lang="en-US" altLang="en-US" sz="3600" b="1" dirty="0">
                <a:solidFill>
                  <a:srgbClr val="374151"/>
                </a:solidFill>
                <a:latin typeface="Bell MT" panose="02020503060305020303" pitchFamily="18" charset="0"/>
              </a:rPr>
              <a:t> </a:t>
            </a:r>
            <a:r>
              <a:rPr lang="en-US" sz="3600" dirty="0">
                <a:solidFill>
                  <a:schemeClr val="tx2">
                    <a:lumMod val="50000"/>
                  </a:schemeClr>
                </a:solidFill>
                <a:latin typeface="Bell MT" panose="02020503060305020303" pitchFamily="18" charset="0"/>
              </a:rPr>
              <a:t>*: </a:t>
            </a:r>
          </a:p>
          <a:p>
            <a:pPr lvl="1"/>
            <a:r>
              <a:rPr lang="en-US" altLang="en-US" sz="3600" dirty="0">
                <a:solidFill>
                  <a:srgbClr val="374151"/>
                </a:solidFill>
                <a:latin typeface="Bell MT" panose="02020503060305020303" pitchFamily="18" charset="0"/>
              </a:rPr>
              <a:t>The </a:t>
            </a:r>
            <a:r>
              <a:rPr lang="en-US" altLang="en-US" sz="3600" dirty="0" err="1">
                <a:latin typeface="Bell MT" panose="02020503060305020303" pitchFamily="18" charset="0"/>
              </a:rPr>
              <a:t>java.util</a:t>
            </a:r>
            <a:r>
              <a:rPr lang="en-US" altLang="en-US" sz="3600" dirty="0">
                <a:solidFill>
                  <a:srgbClr val="374151"/>
                </a:solidFill>
                <a:latin typeface="Bell MT" panose="02020503060305020303" pitchFamily="18" charset="0"/>
              </a:rPr>
              <a:t> package provides utility classes and data structures for dealing with collections and other general-purpose operations.</a:t>
            </a:r>
            <a:r>
              <a:rPr lang="en-US" altLang="en-US" sz="3600" dirty="0">
                <a:latin typeface="Bell MT" panose="02020503060305020303" pitchFamily="18" charset="0"/>
              </a:rPr>
              <a:t> </a:t>
            </a:r>
            <a:endParaRPr lang="en-US" sz="3600" dirty="0">
              <a:solidFill>
                <a:schemeClr val="tx2">
                  <a:lumMod val="50000"/>
                </a:schemeClr>
              </a:solidFill>
              <a:latin typeface="Bell MT" panose="02020503060305020303" pitchFamily="18" charset="0"/>
            </a:endParaRP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a:solidFill>
                  <a:schemeClr val="tx2">
                    <a:lumMod val="50000"/>
                  </a:schemeClr>
                </a:solidFill>
                <a:latin typeface="Bell MT" panose="02020503060305020303" pitchFamily="18" charset="0"/>
              </a:rPr>
              <a:t>MySQL Database</a:t>
            </a:r>
            <a:r>
              <a:rPr lang="en-US" sz="3600" dirty="0">
                <a:solidFill>
                  <a:schemeClr val="tx2">
                    <a:lumMod val="50000"/>
                  </a:schemeClr>
                </a:solidFill>
                <a:latin typeface="Bell MT" panose="02020503060305020303" pitchFamily="18" charset="0"/>
              </a:rPr>
              <a:t>*: </a:t>
            </a:r>
          </a:p>
          <a:p>
            <a:pPr lvl="1"/>
            <a:r>
              <a:rPr lang="en-US" sz="3600" dirty="0">
                <a:solidFill>
                  <a:schemeClr val="tx2">
                    <a:lumMod val="50000"/>
                  </a:schemeClr>
                </a:solidFill>
                <a:latin typeface="Bell MT" panose="02020503060305020303" pitchFamily="18" charset="0"/>
              </a:rPr>
              <a:t>Your code interacts with a MySQL database using JDBC (Java Database Connectivity). You establish connections, create tables, and execute SQL queries for user authentication and website status storage.</a:t>
            </a:r>
          </a:p>
        </p:txBody>
      </p:sp>
      <p:sp>
        <p:nvSpPr>
          <p:cNvPr id="6" name="Rectangle 4">
            <a:extLst>
              <a:ext uri="{FF2B5EF4-FFF2-40B4-BE49-F238E27FC236}">
                <a16:creationId xmlns:a16="http://schemas.microsoft.com/office/drawing/2014/main" id="{B2FFEB08-AB54-4048-952E-BC26DEC0FF64}"/>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3224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Modules Used</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3" name="TextBox 2">
            <a:extLst>
              <a:ext uri="{FF2B5EF4-FFF2-40B4-BE49-F238E27FC236}">
                <a16:creationId xmlns:a16="http://schemas.microsoft.com/office/drawing/2014/main" id="{BAFEE524-BFEC-4209-A23B-A73C14CCE0EC}"/>
              </a:ext>
            </a:extLst>
          </p:cNvPr>
          <p:cNvSpPr txBox="1"/>
          <p:nvPr/>
        </p:nvSpPr>
        <p:spPr>
          <a:xfrm>
            <a:off x="-131884" y="936285"/>
            <a:ext cx="12192000" cy="5078313"/>
          </a:xfrm>
          <a:prstGeom prst="rect">
            <a:avLst/>
          </a:prstGeom>
          <a:noFill/>
        </p:spPr>
        <p:txBody>
          <a:bodyPr wrap="square" rtlCol="0">
            <a:spAutoFit/>
          </a:bodyPr>
          <a:lstStyle/>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CSS Styling</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Container Structure</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Forms</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Java Script</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Python Flask</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MySQL Database</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Routes</a:t>
            </a:r>
          </a:p>
          <a:p>
            <a:pPr marL="571500" indent="-57150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HTTP Requests</a:t>
            </a:r>
          </a:p>
          <a:p>
            <a:pPr marL="571500" indent="-571500" algn="just">
              <a:buFont typeface="Wingdings" panose="05000000000000000000" pitchFamily="2" charset="2"/>
              <a:buChar char="Ø"/>
            </a:pPr>
            <a:endParaRPr lang="en-US" sz="3600" dirty="0">
              <a:solidFill>
                <a:schemeClr val="tx2">
                  <a:lumMod val="50000"/>
                </a:schemeClr>
              </a:solidFill>
              <a:latin typeface="Bell MT" panose="02020503060305020303" pitchFamily="18" charset="0"/>
            </a:endParaRPr>
          </a:p>
        </p:txBody>
      </p:sp>
    </p:spTree>
    <p:extLst>
      <p:ext uri="{BB962C8B-B14F-4D97-AF65-F5344CB8AC3E}">
        <p14:creationId xmlns:p14="http://schemas.microsoft.com/office/powerpoint/2010/main" val="9992898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0" y="1"/>
            <a:ext cx="12060116" cy="6494085"/>
          </a:xfrm>
          <a:prstGeom prst="rect">
            <a:avLst/>
          </a:prstGeom>
          <a:noFill/>
        </p:spPr>
        <p:txBody>
          <a:bodyPr wrap="square" rtlCol="0">
            <a:spAutoFit/>
          </a:bodyPr>
          <a:lstStyle/>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CSS Styling:</a:t>
            </a:r>
          </a:p>
          <a:p>
            <a:pPr lvl="1" algn="just"/>
            <a:r>
              <a:rPr lang="en-US" sz="3200" dirty="0">
                <a:solidFill>
                  <a:schemeClr val="tx2">
                    <a:lumMod val="50000"/>
                  </a:schemeClr>
                </a:solidFill>
                <a:latin typeface="Bell MT" panose="02020503060305020303" pitchFamily="18" charset="0"/>
              </a:rPr>
              <a:t>Defines the styling for various elements on the web page, including fonts, colors, layout, and buttons.</a:t>
            </a:r>
          </a:p>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Container Structure:</a:t>
            </a:r>
          </a:p>
          <a:p>
            <a:pPr lvl="1" algn="just"/>
            <a:r>
              <a:rPr lang="en-US" sz="3200" dirty="0">
                <a:solidFill>
                  <a:schemeClr val="tx2">
                    <a:lumMod val="50000"/>
                  </a:schemeClr>
                </a:solidFill>
                <a:latin typeface="Bell MT" panose="02020503060305020303" pitchFamily="18" charset="0"/>
              </a:rPr>
              <a:t>Divides the page into two columns using the .container, .left-column, and .right-column classes.</a:t>
            </a:r>
          </a:p>
          <a:p>
            <a:pPr lvl="1" algn="just"/>
            <a:r>
              <a:rPr lang="en-US" sz="3200" b="1" dirty="0">
                <a:solidFill>
                  <a:schemeClr val="tx2">
                    <a:lumMod val="50000"/>
                  </a:schemeClr>
                </a:solidFill>
                <a:latin typeface="Bell MT" panose="02020503060305020303" pitchFamily="18" charset="0"/>
              </a:rPr>
              <a:t>left-column</a:t>
            </a:r>
            <a:r>
              <a:rPr lang="en-US" sz="3200" dirty="0">
                <a:solidFill>
                  <a:schemeClr val="tx2">
                    <a:lumMod val="50000"/>
                  </a:schemeClr>
                </a:solidFill>
                <a:latin typeface="Bell MT" panose="02020503060305020303" pitchFamily="18" charset="0"/>
              </a:rPr>
              <a:t>: Displays a background image.</a:t>
            </a:r>
          </a:p>
          <a:p>
            <a:pPr lvl="1" algn="just"/>
            <a:r>
              <a:rPr lang="en-US" sz="3200" b="1" dirty="0">
                <a:solidFill>
                  <a:schemeClr val="tx2">
                    <a:lumMod val="50000"/>
                  </a:schemeClr>
                </a:solidFill>
                <a:latin typeface="Bell MT" panose="02020503060305020303" pitchFamily="18" charset="0"/>
              </a:rPr>
              <a:t>right-column</a:t>
            </a:r>
            <a:r>
              <a:rPr lang="en-US" sz="3200" dirty="0">
                <a:solidFill>
                  <a:schemeClr val="tx2">
                    <a:lumMod val="50000"/>
                  </a:schemeClr>
                </a:solidFill>
                <a:latin typeface="Bell MT" panose="02020503060305020303" pitchFamily="18" charset="0"/>
              </a:rPr>
              <a:t>: Contains the main content and forms for login and link checking.</a:t>
            </a:r>
          </a:p>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Forms:</a:t>
            </a:r>
          </a:p>
          <a:p>
            <a:pPr lvl="1" algn="just"/>
            <a:r>
              <a:rPr lang="en-US" sz="3200" dirty="0">
                <a:solidFill>
                  <a:schemeClr val="tx2">
                    <a:lumMod val="50000"/>
                  </a:schemeClr>
                </a:solidFill>
                <a:latin typeface="Bell MT" panose="02020503060305020303" pitchFamily="18" charset="0"/>
              </a:rPr>
              <a:t>The HTML forms are used to collect user input:</a:t>
            </a:r>
          </a:p>
          <a:p>
            <a:pPr lvl="1" algn="just"/>
            <a:r>
              <a:rPr lang="en-US" sz="3200" b="1" dirty="0">
                <a:solidFill>
                  <a:schemeClr val="tx2">
                    <a:lumMod val="50000"/>
                  </a:schemeClr>
                </a:solidFill>
                <a:latin typeface="Bell MT" panose="02020503060305020303" pitchFamily="18" charset="0"/>
              </a:rPr>
              <a:t>Login Form</a:t>
            </a:r>
            <a:r>
              <a:rPr lang="en-US" sz="3200" dirty="0">
                <a:solidFill>
                  <a:schemeClr val="tx2">
                    <a:lumMod val="50000"/>
                  </a:schemeClr>
                </a:solidFill>
                <a:latin typeface="Bell MT" panose="02020503060305020303" pitchFamily="18" charset="0"/>
              </a:rPr>
              <a:t>: Contains input fields for username and password.</a:t>
            </a:r>
          </a:p>
          <a:p>
            <a:pPr lvl="1" algn="just"/>
            <a:r>
              <a:rPr lang="en-US" sz="3200" b="1" dirty="0">
                <a:solidFill>
                  <a:schemeClr val="tx2">
                    <a:lumMod val="50000"/>
                  </a:schemeClr>
                </a:solidFill>
                <a:latin typeface="Bell MT" panose="02020503060305020303" pitchFamily="18" charset="0"/>
              </a:rPr>
              <a:t>Link Checker Form</a:t>
            </a:r>
            <a:r>
              <a:rPr lang="en-US" sz="3200" dirty="0">
                <a:solidFill>
                  <a:schemeClr val="tx2">
                    <a:lumMod val="50000"/>
                  </a:schemeClr>
                </a:solidFill>
                <a:latin typeface="Bell MT" panose="02020503060305020303" pitchFamily="18" charset="0"/>
              </a:rPr>
              <a:t>: Used to check the authenticity of web links.</a:t>
            </a:r>
          </a:p>
        </p:txBody>
      </p:sp>
      <p:sp>
        <p:nvSpPr>
          <p:cNvPr id="6" name="Rectangle 4">
            <a:extLst>
              <a:ext uri="{FF2B5EF4-FFF2-40B4-BE49-F238E27FC236}">
                <a16:creationId xmlns:a16="http://schemas.microsoft.com/office/drawing/2014/main" id="{B2FFEB08-AB54-4048-952E-BC26DEC0FF64}"/>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405599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0" y="1"/>
            <a:ext cx="12060116" cy="6494085"/>
          </a:xfrm>
          <a:prstGeom prst="rect">
            <a:avLst/>
          </a:prstGeom>
          <a:noFill/>
        </p:spPr>
        <p:txBody>
          <a:bodyPr wrap="square" rtlCol="0">
            <a:spAutoFit/>
          </a:bodyPr>
          <a:lstStyle/>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Java Script:</a:t>
            </a:r>
          </a:p>
          <a:p>
            <a:pPr lvl="1" algn="just"/>
            <a:r>
              <a:rPr lang="en-US" sz="3200" dirty="0">
                <a:solidFill>
                  <a:schemeClr val="tx2">
                    <a:lumMod val="50000"/>
                  </a:schemeClr>
                </a:solidFill>
                <a:latin typeface="Bell MT" panose="02020503060305020303" pitchFamily="18" charset="0"/>
              </a:rPr>
              <a:t>Includes JavaScript code for handling user interactions and form submissions. This code validates login credentials, handles user creation, and simulates link authenticity checking.</a:t>
            </a:r>
          </a:p>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Python Flask:</a:t>
            </a:r>
          </a:p>
          <a:p>
            <a:pPr lvl="1" algn="just"/>
            <a:r>
              <a:rPr lang="en-US" sz="3200" dirty="0">
                <a:solidFill>
                  <a:schemeClr val="tx2">
                    <a:lumMod val="50000"/>
                  </a:schemeClr>
                </a:solidFill>
                <a:latin typeface="Bell MT" panose="02020503060305020303" pitchFamily="18" charset="0"/>
              </a:rPr>
              <a:t>A Python web framework used to create the web application.</a:t>
            </a:r>
          </a:p>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MySQL Database:</a:t>
            </a:r>
          </a:p>
          <a:p>
            <a:pPr lvl="1" algn="just"/>
            <a:r>
              <a:rPr lang="en-US" sz="3200" dirty="0">
                <a:solidFill>
                  <a:schemeClr val="tx2">
                    <a:lumMod val="50000"/>
                  </a:schemeClr>
                </a:solidFill>
                <a:latin typeface="Bell MT" panose="02020503060305020303" pitchFamily="18" charset="0"/>
              </a:rPr>
              <a:t>The code integrates with a MySQL database:</a:t>
            </a:r>
          </a:p>
          <a:p>
            <a:pPr lvl="1" algn="just"/>
            <a:r>
              <a:rPr lang="en-US" sz="3200" dirty="0">
                <a:solidFill>
                  <a:schemeClr val="tx2">
                    <a:lumMod val="50000"/>
                  </a:schemeClr>
                </a:solidFill>
                <a:latin typeface="Bell MT" panose="02020503060305020303" pitchFamily="18" charset="0"/>
              </a:rPr>
              <a:t>It connects to the MySQL server.</a:t>
            </a:r>
          </a:p>
          <a:p>
            <a:pPr lvl="1" algn="just"/>
            <a:r>
              <a:rPr lang="en-US" sz="3200" dirty="0">
                <a:solidFill>
                  <a:schemeClr val="tx2">
                    <a:lumMod val="50000"/>
                  </a:schemeClr>
                </a:solidFill>
                <a:latin typeface="Bell MT" panose="02020503060305020303" pitchFamily="18" charset="0"/>
              </a:rPr>
              <a:t>It creates a database called "</a:t>
            </a:r>
            <a:r>
              <a:rPr lang="en-US" sz="3200" dirty="0" err="1">
                <a:solidFill>
                  <a:schemeClr val="tx2">
                    <a:lumMod val="50000"/>
                  </a:schemeClr>
                </a:solidFill>
                <a:latin typeface="Bell MT" panose="02020503060305020303" pitchFamily="18" charset="0"/>
              </a:rPr>
              <a:t>appproject</a:t>
            </a:r>
            <a:r>
              <a:rPr lang="en-US" sz="3200" dirty="0">
                <a:solidFill>
                  <a:schemeClr val="tx2">
                    <a:lumMod val="50000"/>
                  </a:schemeClr>
                </a:solidFill>
                <a:latin typeface="Bell MT" panose="02020503060305020303" pitchFamily="18" charset="0"/>
              </a:rPr>
              <a:t>" if it doesn't exist.</a:t>
            </a:r>
          </a:p>
          <a:p>
            <a:pPr lvl="1" algn="just"/>
            <a:r>
              <a:rPr lang="en-US" sz="3200" dirty="0">
                <a:solidFill>
                  <a:schemeClr val="tx2">
                    <a:lumMod val="50000"/>
                  </a:schemeClr>
                </a:solidFill>
                <a:latin typeface="Bell MT" panose="02020503060305020303" pitchFamily="18" charset="0"/>
              </a:rPr>
              <a:t>It uses the "</a:t>
            </a:r>
            <a:r>
              <a:rPr lang="en-US" sz="3200" dirty="0" err="1">
                <a:solidFill>
                  <a:schemeClr val="tx2">
                    <a:lumMod val="50000"/>
                  </a:schemeClr>
                </a:solidFill>
                <a:latin typeface="Bell MT" panose="02020503060305020303" pitchFamily="18" charset="0"/>
              </a:rPr>
              <a:t>appproject</a:t>
            </a:r>
            <a:r>
              <a:rPr lang="en-US" sz="3200" dirty="0">
                <a:solidFill>
                  <a:schemeClr val="tx2">
                    <a:lumMod val="50000"/>
                  </a:schemeClr>
                </a:solidFill>
                <a:latin typeface="Bell MT" panose="02020503060305020303" pitchFamily="18" charset="0"/>
              </a:rPr>
              <a:t>" database.</a:t>
            </a:r>
          </a:p>
          <a:p>
            <a:pPr lvl="1" algn="just"/>
            <a:r>
              <a:rPr lang="en-US" sz="3200" dirty="0">
                <a:solidFill>
                  <a:schemeClr val="tx2">
                    <a:lumMod val="50000"/>
                  </a:schemeClr>
                </a:solidFill>
                <a:latin typeface="Bell MT" panose="02020503060305020303" pitchFamily="18" charset="0"/>
              </a:rPr>
              <a:t>It creates a table named "History" with columns for website URLs and entry timestamps.</a:t>
            </a:r>
          </a:p>
        </p:txBody>
      </p:sp>
      <p:sp>
        <p:nvSpPr>
          <p:cNvPr id="6" name="Rectangle 4">
            <a:extLst>
              <a:ext uri="{FF2B5EF4-FFF2-40B4-BE49-F238E27FC236}">
                <a16:creationId xmlns:a16="http://schemas.microsoft.com/office/drawing/2014/main" id="{B2FFEB08-AB54-4048-952E-BC26DEC0FF64}"/>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397115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0" y="1"/>
            <a:ext cx="12060116" cy="6001643"/>
          </a:xfrm>
          <a:prstGeom prst="rect">
            <a:avLst/>
          </a:prstGeom>
          <a:noFill/>
        </p:spPr>
        <p:txBody>
          <a:bodyPr wrap="square" rtlCol="0">
            <a:spAutoFit/>
          </a:bodyPr>
          <a:lstStyle/>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Routes:</a:t>
            </a:r>
          </a:p>
          <a:p>
            <a:pPr marL="457200" indent="-457200" algn="just">
              <a:buFont typeface="Wingdings" panose="05000000000000000000" pitchFamily="2" charset="2"/>
              <a:buChar char="§"/>
            </a:pPr>
            <a:r>
              <a:rPr lang="en-US" sz="3200" dirty="0">
                <a:solidFill>
                  <a:schemeClr val="tx2">
                    <a:lumMod val="50000"/>
                  </a:schemeClr>
                </a:solidFill>
                <a:latin typeface="Bell MT" panose="02020503060305020303" pitchFamily="18" charset="0"/>
              </a:rPr>
              <a:t>/: The root route, both for GET and POST requests.</a:t>
            </a:r>
          </a:p>
          <a:p>
            <a:pPr marL="457200" indent="-457200" algn="just">
              <a:buFont typeface="Wingdings" panose="05000000000000000000" pitchFamily="2" charset="2"/>
              <a:buChar char="§"/>
            </a:pPr>
            <a:r>
              <a:rPr lang="en-US" sz="3200" dirty="0">
                <a:solidFill>
                  <a:schemeClr val="tx2">
                    <a:lumMod val="50000"/>
                  </a:schemeClr>
                </a:solidFill>
                <a:latin typeface="Bell MT" panose="02020503060305020303" pitchFamily="18" charset="0"/>
              </a:rPr>
              <a:t>Handles form submissions when a user enters web links to check their authenticity.</a:t>
            </a:r>
          </a:p>
          <a:p>
            <a:pPr marL="457200" indent="-457200" algn="just">
              <a:buFont typeface="Wingdings" panose="05000000000000000000" pitchFamily="2" charset="2"/>
              <a:buChar char="§"/>
            </a:pPr>
            <a:r>
              <a:rPr lang="en-US" sz="3200" dirty="0">
                <a:solidFill>
                  <a:schemeClr val="tx2">
                    <a:lumMod val="50000"/>
                  </a:schemeClr>
                </a:solidFill>
                <a:latin typeface="Bell MT" panose="02020503060305020303" pitchFamily="18" charset="0"/>
              </a:rPr>
              <a:t>Makes HTTP requests to the provided URLs, captures the HTTP status codes, and logs entries in the database.</a:t>
            </a:r>
          </a:p>
          <a:p>
            <a:pPr marL="457200" indent="-457200" algn="just">
              <a:buFont typeface="Wingdings" panose="05000000000000000000" pitchFamily="2" charset="2"/>
              <a:buChar char="§"/>
            </a:pPr>
            <a:r>
              <a:rPr lang="en-US" sz="3200" dirty="0">
                <a:solidFill>
                  <a:schemeClr val="tx2">
                    <a:lumMod val="50000"/>
                  </a:schemeClr>
                </a:solidFill>
                <a:latin typeface="Bell MT" panose="02020503060305020303" pitchFamily="18" charset="0"/>
              </a:rPr>
              <a:t>Removes duplicate entries in the database, leaving only the latest entry for each unique URL.</a:t>
            </a:r>
            <a:endParaRPr lang="en-US" sz="3200" b="1" dirty="0">
              <a:solidFill>
                <a:schemeClr val="tx2">
                  <a:lumMod val="50000"/>
                </a:schemeClr>
              </a:solidFill>
              <a:latin typeface="Bell MT" panose="02020503060305020303" pitchFamily="18" charset="0"/>
            </a:endParaRPr>
          </a:p>
          <a:p>
            <a:pPr marL="571500" indent="-571500" algn="just">
              <a:buFont typeface="Wingdings" panose="05000000000000000000" pitchFamily="2" charset="2"/>
              <a:buChar char="Ø"/>
            </a:pPr>
            <a:r>
              <a:rPr lang="en-US" sz="3200" b="1" dirty="0">
                <a:solidFill>
                  <a:schemeClr val="tx2">
                    <a:lumMod val="50000"/>
                  </a:schemeClr>
                </a:solidFill>
                <a:latin typeface="Bell MT" panose="02020503060305020303" pitchFamily="18" charset="0"/>
              </a:rPr>
              <a:t>HTTP Requests:</a:t>
            </a:r>
            <a:endParaRPr lang="en-US" sz="3200" dirty="0">
              <a:solidFill>
                <a:schemeClr val="tx2">
                  <a:lumMod val="50000"/>
                </a:schemeClr>
              </a:solidFill>
              <a:latin typeface="Bell MT" panose="02020503060305020303" pitchFamily="18" charset="0"/>
            </a:endParaRPr>
          </a:p>
          <a:p>
            <a:pPr lvl="1" algn="just"/>
            <a:r>
              <a:rPr lang="en-US" sz="3200" dirty="0">
                <a:solidFill>
                  <a:schemeClr val="tx2">
                    <a:lumMod val="50000"/>
                  </a:schemeClr>
                </a:solidFill>
                <a:latin typeface="Bell MT" panose="02020503060305020303" pitchFamily="18" charset="0"/>
              </a:rPr>
              <a:t>The code uses the requests library to send HTTP GET requests to the provided web links and capture the status code in response. </a:t>
            </a:r>
          </a:p>
          <a:p>
            <a:pPr marL="571500" indent="-571500" algn="just">
              <a:buFont typeface="Wingdings" panose="05000000000000000000" pitchFamily="2" charset="2"/>
              <a:buChar char="Ø"/>
            </a:pPr>
            <a:endParaRPr lang="en-US" sz="3200" b="1" dirty="0">
              <a:solidFill>
                <a:schemeClr val="tx2">
                  <a:lumMod val="50000"/>
                </a:schemeClr>
              </a:solidFill>
              <a:latin typeface="Bell MT" panose="02020503060305020303" pitchFamily="18" charset="0"/>
            </a:endParaRPr>
          </a:p>
        </p:txBody>
      </p:sp>
      <p:sp>
        <p:nvSpPr>
          <p:cNvPr id="6" name="Rectangle 4">
            <a:extLst>
              <a:ext uri="{FF2B5EF4-FFF2-40B4-BE49-F238E27FC236}">
                <a16:creationId xmlns:a16="http://schemas.microsoft.com/office/drawing/2014/main" id="{B2FFEB08-AB54-4048-952E-BC26DEC0FF64}"/>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3">
            <a:extLst>
              <a:ext uri="{FF2B5EF4-FFF2-40B4-BE49-F238E27FC236}">
                <a16:creationId xmlns:a16="http://schemas.microsoft.com/office/drawing/2014/main" id="{2BFA78C1-B616-4FD9-94C6-C2966524A24A}"/>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0DDF53E9-0CE2-4E57-B2F0-30C66AE7490E}"/>
              </a:ext>
            </a:extLst>
          </p:cNvPr>
          <p:cNvSpPr>
            <a:spLocks noChangeArrowheads="1"/>
          </p:cNvSpPr>
          <p:nvPr/>
        </p:nvSpPr>
        <p:spPr bwMode="auto">
          <a:xfrm>
            <a:off x="0" y="-184666"/>
            <a:ext cx="184731" cy="3693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28125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a:solidFill>
                  <a:srgbClr val="FF0000"/>
                </a:solidFill>
                <a:effectLst>
                  <a:glow rad="228600">
                    <a:schemeClr val="accent3">
                      <a:satMod val="175000"/>
                      <a:alpha val="40000"/>
                    </a:schemeClr>
                  </a:glow>
                </a:effectLst>
                <a:latin typeface="Algerian" panose="04020705040A02060702" pitchFamily="82" charset="0"/>
              </a:rPr>
              <a:t>Workflow</a:t>
            </a:r>
          </a:p>
        </p:txBody>
      </p:sp>
    </p:spTree>
    <p:extLst>
      <p:ext uri="{BB962C8B-B14F-4D97-AF65-F5344CB8AC3E}">
        <p14:creationId xmlns:p14="http://schemas.microsoft.com/office/powerpoint/2010/main" val="2186018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Workflow </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5" name="Rectangle: Diagonal Corners Rounded 4">
            <a:extLst>
              <a:ext uri="{FF2B5EF4-FFF2-40B4-BE49-F238E27FC236}">
                <a16:creationId xmlns:a16="http://schemas.microsoft.com/office/drawing/2014/main" id="{5A71FE18-3D6B-4BE4-BA2C-A48E81638CA3}"/>
              </a:ext>
            </a:extLst>
          </p:cNvPr>
          <p:cNvSpPr/>
          <p:nvPr/>
        </p:nvSpPr>
        <p:spPr>
          <a:xfrm>
            <a:off x="3905250" y="1095373"/>
            <a:ext cx="2933700" cy="74158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74B68B8-0BE9-4D0C-9D1A-A11CA08A644C}"/>
              </a:ext>
            </a:extLst>
          </p:cNvPr>
          <p:cNvSpPr txBox="1"/>
          <p:nvPr/>
        </p:nvSpPr>
        <p:spPr>
          <a:xfrm>
            <a:off x="4067175" y="1121546"/>
            <a:ext cx="2609850" cy="923330"/>
          </a:xfrm>
          <a:prstGeom prst="rect">
            <a:avLst/>
          </a:prstGeom>
          <a:noFill/>
        </p:spPr>
        <p:txBody>
          <a:bodyPr wrap="square" rtlCol="0">
            <a:spAutoFit/>
          </a:bodyPr>
          <a:lstStyle/>
          <a:p>
            <a:pPr algn="ctr"/>
            <a:r>
              <a:rPr lang="en-IN" b="1" dirty="0"/>
              <a:t>Login Page</a:t>
            </a:r>
          </a:p>
          <a:p>
            <a:pPr algn="ctr"/>
            <a:r>
              <a:rPr lang="en-IN" b="1" dirty="0"/>
              <a:t>Login or Signup</a:t>
            </a:r>
          </a:p>
          <a:p>
            <a:pPr algn="ctr"/>
            <a:r>
              <a:rPr lang="en-IN" b="1" dirty="0"/>
              <a:t>	</a:t>
            </a:r>
          </a:p>
        </p:txBody>
      </p:sp>
      <p:cxnSp>
        <p:nvCxnSpPr>
          <p:cNvPr id="8" name="Connector: Elbow 7">
            <a:extLst>
              <a:ext uri="{FF2B5EF4-FFF2-40B4-BE49-F238E27FC236}">
                <a16:creationId xmlns:a16="http://schemas.microsoft.com/office/drawing/2014/main" id="{68CBDEEF-0CC2-4C75-8652-91908B67A020}"/>
              </a:ext>
            </a:extLst>
          </p:cNvPr>
          <p:cNvCxnSpPr>
            <a:cxnSpLocks/>
            <a:stCxn id="5" idx="0"/>
            <a:endCxn id="10" idx="0"/>
          </p:cNvCxnSpPr>
          <p:nvPr/>
        </p:nvCxnSpPr>
        <p:spPr>
          <a:xfrm>
            <a:off x="6838950" y="1466164"/>
            <a:ext cx="1819275" cy="734111"/>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sp>
        <p:nvSpPr>
          <p:cNvPr id="10" name="Rectangle: Rounded Corners 9">
            <a:extLst>
              <a:ext uri="{FF2B5EF4-FFF2-40B4-BE49-F238E27FC236}">
                <a16:creationId xmlns:a16="http://schemas.microsoft.com/office/drawing/2014/main" id="{018EBA6A-5CDE-48BC-A196-B6AF3FC537C4}"/>
              </a:ext>
            </a:extLst>
          </p:cNvPr>
          <p:cNvSpPr/>
          <p:nvPr/>
        </p:nvSpPr>
        <p:spPr>
          <a:xfrm>
            <a:off x="7562850" y="2200275"/>
            <a:ext cx="2190750" cy="809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BECB00DC-3BAD-4D51-B276-A649F1A2358A}"/>
              </a:ext>
            </a:extLst>
          </p:cNvPr>
          <p:cNvSpPr txBox="1"/>
          <p:nvPr/>
        </p:nvSpPr>
        <p:spPr>
          <a:xfrm>
            <a:off x="7686675" y="2266950"/>
            <a:ext cx="1914525" cy="646331"/>
          </a:xfrm>
          <a:prstGeom prst="rect">
            <a:avLst/>
          </a:prstGeom>
          <a:noFill/>
        </p:spPr>
        <p:txBody>
          <a:bodyPr wrap="square" rtlCol="0">
            <a:spAutoFit/>
          </a:bodyPr>
          <a:lstStyle/>
          <a:p>
            <a:pPr algn="ctr"/>
            <a:r>
              <a:rPr lang="en-IN" dirty="0"/>
              <a:t>Create User window</a:t>
            </a:r>
          </a:p>
        </p:txBody>
      </p:sp>
      <p:sp>
        <p:nvSpPr>
          <p:cNvPr id="12" name="TextBox 11">
            <a:extLst>
              <a:ext uri="{FF2B5EF4-FFF2-40B4-BE49-F238E27FC236}">
                <a16:creationId xmlns:a16="http://schemas.microsoft.com/office/drawing/2014/main" id="{4D2ABF99-3C16-4F8A-9BC5-691081913F3D}"/>
              </a:ext>
            </a:extLst>
          </p:cNvPr>
          <p:cNvSpPr txBox="1"/>
          <p:nvPr/>
        </p:nvSpPr>
        <p:spPr>
          <a:xfrm>
            <a:off x="6973033" y="1168576"/>
            <a:ext cx="1932842" cy="307777"/>
          </a:xfrm>
          <a:prstGeom prst="rect">
            <a:avLst/>
          </a:prstGeom>
          <a:noFill/>
        </p:spPr>
        <p:txBody>
          <a:bodyPr wrap="square" rtlCol="0">
            <a:spAutoFit/>
          </a:bodyPr>
          <a:lstStyle/>
          <a:p>
            <a:r>
              <a:rPr lang="en-IN" sz="1400" dirty="0">
                <a:latin typeface="Dutch801 Rm BT" panose="02020603060505020304" pitchFamily="18" charset="0"/>
              </a:rPr>
              <a:t>If user does not exists </a:t>
            </a:r>
          </a:p>
        </p:txBody>
      </p:sp>
      <p:cxnSp>
        <p:nvCxnSpPr>
          <p:cNvPr id="14" name="Connector: Elbow 13">
            <a:extLst>
              <a:ext uri="{FF2B5EF4-FFF2-40B4-BE49-F238E27FC236}">
                <a16:creationId xmlns:a16="http://schemas.microsoft.com/office/drawing/2014/main" id="{160ADFFE-644F-4A76-8950-916C5F55CF1D}"/>
              </a:ext>
            </a:extLst>
          </p:cNvPr>
          <p:cNvCxnSpPr>
            <a:cxnSpLocks/>
            <a:stCxn id="10" idx="2"/>
          </p:cNvCxnSpPr>
          <p:nvPr/>
        </p:nvCxnSpPr>
        <p:spPr>
          <a:xfrm rot="5400000">
            <a:off x="6943358" y="2619011"/>
            <a:ext cx="1323978" cy="2105757"/>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sp>
        <p:nvSpPr>
          <p:cNvPr id="18" name="Rectangle: Rounded Corners 17">
            <a:extLst>
              <a:ext uri="{FF2B5EF4-FFF2-40B4-BE49-F238E27FC236}">
                <a16:creationId xmlns:a16="http://schemas.microsoft.com/office/drawing/2014/main" id="{48382C09-B608-4405-A0CE-C46195204081}"/>
              </a:ext>
            </a:extLst>
          </p:cNvPr>
          <p:cNvSpPr/>
          <p:nvPr/>
        </p:nvSpPr>
        <p:spPr>
          <a:xfrm>
            <a:off x="4276725" y="4003501"/>
            <a:ext cx="2190750" cy="8096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2B7F12DA-EA80-4FA5-BD2E-0E2BDD0C9872}"/>
              </a:ext>
            </a:extLst>
          </p:cNvPr>
          <p:cNvSpPr txBox="1"/>
          <p:nvPr/>
        </p:nvSpPr>
        <p:spPr>
          <a:xfrm>
            <a:off x="4276725" y="4138219"/>
            <a:ext cx="2000250" cy="646331"/>
          </a:xfrm>
          <a:prstGeom prst="rect">
            <a:avLst/>
          </a:prstGeom>
          <a:noFill/>
        </p:spPr>
        <p:txBody>
          <a:bodyPr wrap="square" rtlCol="0">
            <a:spAutoFit/>
          </a:bodyPr>
          <a:lstStyle/>
          <a:p>
            <a:pPr algn="ctr"/>
            <a:r>
              <a:rPr lang="en-IN" dirty="0"/>
              <a:t>Website checker</a:t>
            </a:r>
          </a:p>
          <a:p>
            <a:pPr algn="ctr"/>
            <a:r>
              <a:rPr lang="en-IN" dirty="0"/>
              <a:t>page</a:t>
            </a:r>
          </a:p>
        </p:txBody>
      </p:sp>
      <p:cxnSp>
        <p:nvCxnSpPr>
          <p:cNvPr id="24" name="Straight Arrow Connector 23">
            <a:extLst>
              <a:ext uri="{FF2B5EF4-FFF2-40B4-BE49-F238E27FC236}">
                <a16:creationId xmlns:a16="http://schemas.microsoft.com/office/drawing/2014/main" id="{FC778FC6-24EF-4098-9030-73E56E964159}"/>
              </a:ext>
            </a:extLst>
          </p:cNvPr>
          <p:cNvCxnSpPr>
            <a:cxnSpLocks/>
          </p:cNvCxnSpPr>
          <p:nvPr/>
        </p:nvCxnSpPr>
        <p:spPr>
          <a:xfrm>
            <a:off x="5372100" y="1933968"/>
            <a:ext cx="0" cy="19586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6" name="TextBox 25">
            <a:extLst>
              <a:ext uri="{FF2B5EF4-FFF2-40B4-BE49-F238E27FC236}">
                <a16:creationId xmlns:a16="http://schemas.microsoft.com/office/drawing/2014/main" id="{A5A82FAE-20C4-4950-A52E-8D9EDAB8E655}"/>
              </a:ext>
            </a:extLst>
          </p:cNvPr>
          <p:cNvSpPr txBox="1"/>
          <p:nvPr/>
        </p:nvSpPr>
        <p:spPr>
          <a:xfrm>
            <a:off x="2438400" y="2314486"/>
            <a:ext cx="3076542" cy="307777"/>
          </a:xfrm>
          <a:prstGeom prst="rect">
            <a:avLst/>
          </a:prstGeom>
          <a:noFill/>
        </p:spPr>
        <p:txBody>
          <a:bodyPr wrap="square" rtlCol="0">
            <a:spAutoFit/>
          </a:bodyPr>
          <a:lstStyle/>
          <a:p>
            <a:r>
              <a:rPr lang="en-IN" sz="1400" dirty="0">
                <a:latin typeface="Dutch801 Rm BT" panose="02020603060505020304" pitchFamily="18" charset="0"/>
              </a:rPr>
              <a:t>If user exists enter login credentials</a:t>
            </a:r>
          </a:p>
        </p:txBody>
      </p:sp>
      <p:cxnSp>
        <p:nvCxnSpPr>
          <p:cNvPr id="29" name="Straight Arrow Connector 28">
            <a:extLst>
              <a:ext uri="{FF2B5EF4-FFF2-40B4-BE49-F238E27FC236}">
                <a16:creationId xmlns:a16="http://schemas.microsoft.com/office/drawing/2014/main" id="{F8F977A7-56E5-44AA-9267-C5140859E2D7}"/>
              </a:ext>
            </a:extLst>
          </p:cNvPr>
          <p:cNvCxnSpPr/>
          <p:nvPr/>
        </p:nvCxnSpPr>
        <p:spPr>
          <a:xfrm>
            <a:off x="5372100" y="4924425"/>
            <a:ext cx="0" cy="7334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0" name="Rectangle: Rounded Corners 29">
            <a:extLst>
              <a:ext uri="{FF2B5EF4-FFF2-40B4-BE49-F238E27FC236}">
                <a16:creationId xmlns:a16="http://schemas.microsoft.com/office/drawing/2014/main" id="{759676D6-4B88-4729-9722-9BCA69DF67CB}"/>
              </a:ext>
            </a:extLst>
          </p:cNvPr>
          <p:cNvSpPr/>
          <p:nvPr/>
        </p:nvSpPr>
        <p:spPr>
          <a:xfrm>
            <a:off x="4276725" y="5789551"/>
            <a:ext cx="2190750" cy="8096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TextBox 30">
            <a:extLst>
              <a:ext uri="{FF2B5EF4-FFF2-40B4-BE49-F238E27FC236}">
                <a16:creationId xmlns:a16="http://schemas.microsoft.com/office/drawing/2014/main" id="{866493A5-021B-466F-BC39-919DDE5DFA62}"/>
              </a:ext>
            </a:extLst>
          </p:cNvPr>
          <p:cNvSpPr txBox="1"/>
          <p:nvPr/>
        </p:nvSpPr>
        <p:spPr>
          <a:xfrm>
            <a:off x="4371975" y="5851218"/>
            <a:ext cx="1981194" cy="646331"/>
          </a:xfrm>
          <a:prstGeom prst="rect">
            <a:avLst/>
          </a:prstGeom>
          <a:noFill/>
        </p:spPr>
        <p:txBody>
          <a:bodyPr wrap="square" rtlCol="0">
            <a:spAutoFit/>
          </a:bodyPr>
          <a:lstStyle/>
          <a:p>
            <a:pPr algn="ctr"/>
            <a:r>
              <a:rPr lang="en-IN" dirty="0"/>
              <a:t>Result shown</a:t>
            </a:r>
            <a:br>
              <a:rPr lang="en-IN" dirty="0"/>
            </a:br>
            <a:r>
              <a:rPr lang="en-IN" dirty="0"/>
              <a:t>website up/down</a:t>
            </a:r>
          </a:p>
        </p:txBody>
      </p:sp>
      <p:pic>
        <p:nvPicPr>
          <p:cNvPr id="32" name="Picture 31">
            <a:extLst>
              <a:ext uri="{FF2B5EF4-FFF2-40B4-BE49-F238E27FC236}">
                <a16:creationId xmlns:a16="http://schemas.microsoft.com/office/drawing/2014/main" id="{5E4B2465-D1D2-489B-8DAB-409DB337B0EB}"/>
              </a:ext>
            </a:extLst>
          </p:cNvPr>
          <p:cNvPicPr>
            <a:picLocks noChangeAspect="1"/>
          </p:cNvPicPr>
          <p:nvPr/>
        </p:nvPicPr>
        <p:blipFill rotWithShape="1">
          <a:blip r:embed="rId2"/>
          <a:srcRect b="35351"/>
          <a:stretch/>
        </p:blipFill>
        <p:spPr>
          <a:xfrm>
            <a:off x="1669518" y="5687925"/>
            <a:ext cx="2235732" cy="809624"/>
          </a:xfrm>
          <a:prstGeom prst="roundRect">
            <a:avLst>
              <a:gd name="adj" fmla="val 4167"/>
            </a:avLst>
          </a:prstGeom>
          <a:solidFill>
            <a:srgbClr val="FFFFFF"/>
          </a:solidFill>
          <a:ln w="3175" cap="sq">
            <a:noFill/>
            <a:miter lim="800000"/>
          </a:ln>
          <a:effectLst>
            <a:outerShdw blurRad="44450" dist="27940" dir="5400000" algn="ctr">
              <a:srgbClr val="000000">
                <a:alpha val="32000"/>
              </a:srgbClr>
            </a:outerShdw>
            <a:reflection blurRad="12700" stA="28000" endPos="28000" dist="5000" dir="5400000" sy="-100000" algn="bl" rotWithShape="0"/>
          </a:effectLst>
          <a:scene3d>
            <a:camera prst="orthographicFront">
              <a:rot lat="0" lon="0" rev="0"/>
            </a:camera>
            <a:lightRig rig="balanced" dir="t">
              <a:rot lat="0" lon="0" rev="8700000"/>
            </a:lightRig>
          </a:scene3d>
          <a:sp3d>
            <a:bevelT w="190500" h="38100"/>
          </a:sp3d>
        </p:spPr>
      </p:pic>
      <p:pic>
        <p:nvPicPr>
          <p:cNvPr id="33" name="Picture 32">
            <a:extLst>
              <a:ext uri="{FF2B5EF4-FFF2-40B4-BE49-F238E27FC236}">
                <a16:creationId xmlns:a16="http://schemas.microsoft.com/office/drawing/2014/main" id="{24FAA007-D93D-4CBA-B286-973EB84E5384}"/>
              </a:ext>
            </a:extLst>
          </p:cNvPr>
          <p:cNvPicPr>
            <a:picLocks noChangeAspect="1"/>
          </p:cNvPicPr>
          <p:nvPr/>
        </p:nvPicPr>
        <p:blipFill rotWithShape="1">
          <a:blip r:embed="rId3"/>
          <a:srcRect l="-44" t="-607" r="30184" b="64164"/>
          <a:stretch/>
        </p:blipFill>
        <p:spPr>
          <a:xfrm>
            <a:off x="1741813" y="4080450"/>
            <a:ext cx="2234858" cy="655725"/>
          </a:xfrm>
          <a:prstGeom prst="roundRect">
            <a:avLst>
              <a:gd name="adj" fmla="val 4167"/>
            </a:avLst>
          </a:prstGeom>
          <a:solidFill>
            <a:srgbClr val="FFFFFF"/>
          </a:solidFill>
          <a:ln w="3175" cap="sq">
            <a:noFill/>
            <a:miter lim="800000"/>
          </a:ln>
          <a:effectLst>
            <a:outerShdw blurRad="44450" dist="27940" dir="5400000" algn="ctr">
              <a:srgbClr val="000000">
                <a:alpha val="32000"/>
              </a:srgbClr>
            </a:outerShdw>
            <a:reflection blurRad="12700" stA="28000" endPos="28000" dist="5000" dir="5400000" sy="-100000" algn="bl" rotWithShape="0"/>
          </a:effectLst>
          <a:scene3d>
            <a:camera prst="orthographicFront">
              <a:rot lat="0" lon="0" rev="0"/>
            </a:camera>
            <a:lightRig rig="balanced" dir="t">
              <a:rot lat="0" lon="0" rev="8700000"/>
            </a:lightRig>
          </a:scene3d>
          <a:sp3d>
            <a:bevelT w="190500" h="38100"/>
          </a:sp3d>
        </p:spPr>
      </p:pic>
      <p:pic>
        <p:nvPicPr>
          <p:cNvPr id="34" name="Picture 33">
            <a:extLst>
              <a:ext uri="{FF2B5EF4-FFF2-40B4-BE49-F238E27FC236}">
                <a16:creationId xmlns:a16="http://schemas.microsoft.com/office/drawing/2014/main" id="{9E375233-941F-4715-8947-3F2915FC16FC}"/>
              </a:ext>
            </a:extLst>
          </p:cNvPr>
          <p:cNvPicPr>
            <a:picLocks noChangeAspect="1"/>
          </p:cNvPicPr>
          <p:nvPr/>
        </p:nvPicPr>
        <p:blipFill>
          <a:blip r:embed="rId4"/>
          <a:stretch>
            <a:fillRect/>
          </a:stretch>
        </p:blipFill>
        <p:spPr>
          <a:xfrm>
            <a:off x="2065308" y="933248"/>
            <a:ext cx="1678017" cy="923331"/>
          </a:xfrm>
          <a:prstGeom prst="roundRect">
            <a:avLst>
              <a:gd name="adj" fmla="val 4167"/>
            </a:avLst>
          </a:prstGeom>
          <a:solidFill>
            <a:srgbClr val="FFFFFF"/>
          </a:solidFill>
          <a:ln w="3175" cap="sq">
            <a:noFill/>
            <a:miter lim="800000"/>
          </a:ln>
          <a:effectLst>
            <a:outerShdw blurRad="44450" dist="27940" dir="5400000" algn="ctr">
              <a:srgbClr val="000000">
                <a:alpha val="32000"/>
              </a:srgbClr>
            </a:outerShdw>
            <a:reflection blurRad="12700" stA="28000" endPos="28000" dist="5000" dir="5400000" sy="-100000" algn="bl" rotWithShape="0"/>
          </a:effectLst>
          <a:scene3d>
            <a:camera prst="orthographicFront">
              <a:rot lat="0" lon="0" rev="0"/>
            </a:camera>
            <a:lightRig rig="balanced" dir="t">
              <a:rot lat="0" lon="0" rev="8700000"/>
            </a:lightRig>
          </a:scene3d>
          <a:sp3d>
            <a:bevelT w="190500" h="38100"/>
          </a:sp3d>
        </p:spPr>
      </p:pic>
      <p:pic>
        <p:nvPicPr>
          <p:cNvPr id="35" name="Picture 34">
            <a:extLst>
              <a:ext uri="{FF2B5EF4-FFF2-40B4-BE49-F238E27FC236}">
                <a16:creationId xmlns:a16="http://schemas.microsoft.com/office/drawing/2014/main" id="{37ED6D80-91A3-4AB5-A20A-69FDF3141CEF}"/>
              </a:ext>
            </a:extLst>
          </p:cNvPr>
          <p:cNvPicPr>
            <a:picLocks noChangeAspect="1"/>
          </p:cNvPicPr>
          <p:nvPr/>
        </p:nvPicPr>
        <p:blipFill>
          <a:blip r:embed="rId5"/>
          <a:stretch>
            <a:fillRect/>
          </a:stretch>
        </p:blipFill>
        <p:spPr>
          <a:xfrm>
            <a:off x="9228108" y="3214888"/>
            <a:ext cx="1682608" cy="923331"/>
          </a:xfrm>
          <a:prstGeom prst="roundRect">
            <a:avLst>
              <a:gd name="adj" fmla="val 4167"/>
            </a:avLst>
          </a:prstGeom>
          <a:solidFill>
            <a:srgbClr val="FFFFFF"/>
          </a:solidFill>
          <a:ln w="3175" cap="sq">
            <a:noFill/>
            <a:miter lim="800000"/>
          </a:ln>
          <a:effectLst>
            <a:outerShdw blurRad="44450" dist="27940" dir="5400000" algn="ctr">
              <a:srgbClr val="000000">
                <a:alpha val="32000"/>
              </a:srgbClr>
            </a:outerShdw>
            <a:reflection blurRad="12700" stA="28000" endPos="28000" dist="5000" dir="5400000" sy="-100000" algn="bl" rotWithShape="0"/>
          </a:effectLst>
          <a:scene3d>
            <a:camera prst="orthographicFront">
              <a:rot lat="0" lon="0" rev="0"/>
            </a:camera>
            <a:lightRig rig="balanced" dir="t">
              <a:rot lat="0" lon="0" rev="8700000"/>
            </a:lightRig>
          </a:scene3d>
          <a:sp3d>
            <a:bevelT w="190500" h="38100"/>
          </a:sp3d>
        </p:spPr>
      </p:pic>
      <p:pic>
        <p:nvPicPr>
          <p:cNvPr id="36" name="Picture 35">
            <a:extLst>
              <a:ext uri="{FF2B5EF4-FFF2-40B4-BE49-F238E27FC236}">
                <a16:creationId xmlns:a16="http://schemas.microsoft.com/office/drawing/2014/main" id="{0C3D679B-4E65-4DDB-ADF3-F2DF023296B5}"/>
              </a:ext>
            </a:extLst>
          </p:cNvPr>
          <p:cNvPicPr>
            <a:picLocks noChangeAspect="1"/>
          </p:cNvPicPr>
          <p:nvPr/>
        </p:nvPicPr>
        <p:blipFill rotWithShape="1">
          <a:blip r:embed="rId6"/>
          <a:srcRect t="-1" b="44381"/>
          <a:stretch/>
        </p:blipFill>
        <p:spPr>
          <a:xfrm>
            <a:off x="6808095" y="5687925"/>
            <a:ext cx="2262718" cy="764909"/>
          </a:xfrm>
          <a:prstGeom prst="roundRect">
            <a:avLst>
              <a:gd name="adj" fmla="val 4167"/>
            </a:avLst>
          </a:prstGeom>
          <a:solidFill>
            <a:srgbClr val="FFFFFF"/>
          </a:solidFill>
          <a:ln w="3175" cap="sq">
            <a:noFill/>
            <a:miter lim="800000"/>
          </a:ln>
          <a:effectLst>
            <a:outerShdw blurRad="44450" dist="27940" dir="5400000" algn="ctr">
              <a:srgbClr val="000000">
                <a:alpha val="32000"/>
              </a:srgbClr>
            </a:outerShdw>
            <a:reflection blurRad="12700" stA="28000" endPos="28000" dist="5000" dir="5400000" sy="-100000" algn="bl" rotWithShape="0"/>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27139816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err="1">
                <a:solidFill>
                  <a:srgbClr val="FF0000"/>
                </a:solidFill>
                <a:effectLst>
                  <a:glow rad="228600">
                    <a:schemeClr val="accent3">
                      <a:satMod val="175000"/>
                      <a:alpha val="40000"/>
                    </a:schemeClr>
                  </a:glow>
                </a:effectLst>
                <a:latin typeface="Algerian" panose="04020705040A02060702" pitchFamily="82" charset="0"/>
              </a:rPr>
              <a:t>ScreenShots</a:t>
            </a:r>
            <a:endParaRPr lang="en-IN" sz="13800" u="sng" dirty="0">
              <a:solidFill>
                <a:srgbClr val="FF0000"/>
              </a:solidFill>
              <a:effectLst>
                <a:glow rad="228600">
                  <a:schemeClr val="accent3">
                    <a:satMod val="175000"/>
                    <a:alpha val="40000"/>
                  </a:schemeClr>
                </a:glow>
              </a:effectLst>
              <a:latin typeface="Algerian" panose="04020705040A02060702" pitchFamily="82" charset="0"/>
            </a:endParaRPr>
          </a:p>
        </p:txBody>
      </p:sp>
    </p:spTree>
    <p:extLst>
      <p:ext uri="{BB962C8B-B14F-4D97-AF65-F5344CB8AC3E}">
        <p14:creationId xmlns:p14="http://schemas.microsoft.com/office/powerpoint/2010/main" val="23534593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err="1">
                <a:solidFill>
                  <a:srgbClr val="FF0000"/>
                </a:solidFill>
                <a:effectLst>
                  <a:glow rad="228600">
                    <a:schemeClr val="accent3">
                      <a:satMod val="175000"/>
                      <a:alpha val="40000"/>
                    </a:schemeClr>
                  </a:glow>
                </a:effectLst>
                <a:latin typeface="Algerian" panose="04020705040A02060702" pitchFamily="82" charset="0"/>
              </a:rPr>
              <a:t>ScreenShots</a:t>
            </a:r>
            <a:br>
              <a:rPr lang="en-IN" sz="13800" u="sng" dirty="0">
                <a:solidFill>
                  <a:srgbClr val="FF0000"/>
                </a:solidFill>
                <a:effectLst>
                  <a:glow rad="228600">
                    <a:schemeClr val="accent3">
                      <a:satMod val="175000"/>
                      <a:alpha val="40000"/>
                    </a:schemeClr>
                  </a:glow>
                </a:effectLst>
                <a:latin typeface="Algerian" panose="04020705040A02060702" pitchFamily="82" charset="0"/>
              </a:rPr>
            </a:br>
            <a:r>
              <a:rPr lang="en-IN" sz="13800" u="sng" dirty="0">
                <a:solidFill>
                  <a:srgbClr val="FF0000"/>
                </a:solidFill>
                <a:effectLst>
                  <a:glow rad="228600">
                    <a:schemeClr val="accent3">
                      <a:satMod val="175000"/>
                      <a:alpha val="40000"/>
                    </a:schemeClr>
                  </a:glow>
                </a:effectLst>
                <a:latin typeface="Algerian" panose="04020705040A02060702" pitchFamily="82" charset="0"/>
              </a:rPr>
              <a:t>java</a:t>
            </a:r>
          </a:p>
        </p:txBody>
      </p:sp>
    </p:spTree>
    <p:extLst>
      <p:ext uri="{BB962C8B-B14F-4D97-AF65-F5344CB8AC3E}">
        <p14:creationId xmlns:p14="http://schemas.microsoft.com/office/powerpoint/2010/main" val="7705142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Project Description</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3" name="Picture 2">
            <a:extLst>
              <a:ext uri="{FF2B5EF4-FFF2-40B4-BE49-F238E27FC236}">
                <a16:creationId xmlns:a16="http://schemas.microsoft.com/office/drawing/2014/main" id="{632F6D8F-B2A3-4FD5-BA62-C53839E10951}"/>
              </a:ext>
            </a:extLst>
          </p:cNvPr>
          <p:cNvPicPr>
            <a:picLocks noChangeAspect="1"/>
          </p:cNvPicPr>
          <p:nvPr/>
        </p:nvPicPr>
        <p:blipFill>
          <a:blip r:embed="rId2"/>
          <a:stretch>
            <a:fillRect/>
          </a:stretch>
        </p:blipFill>
        <p:spPr>
          <a:xfrm>
            <a:off x="616499" y="791307"/>
            <a:ext cx="10244008" cy="5739271"/>
          </a:xfrm>
          <a:prstGeom prst="roundRect">
            <a:avLst>
              <a:gd name="adj" fmla="val 4167"/>
            </a:avLst>
          </a:prstGeom>
          <a:solidFill>
            <a:srgbClr val="FFFFFF"/>
          </a:solidFill>
          <a:ln w="3175" cap="sq">
            <a:solidFill>
              <a:srgbClr val="292929"/>
            </a:solidFill>
            <a:miter lim="800000"/>
          </a:ln>
          <a:effectLst>
            <a:outerShdw blurRad="76200" dir="18900000" sy="23000" kx="-1200000" algn="bl" rotWithShape="0">
              <a:prstClr val="black">
                <a:alpha val="20000"/>
              </a:prstClr>
            </a:outerShdw>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3814935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AA8D17-5965-4B12-C3AA-3FEB85B039DA}"/>
              </a:ext>
            </a:extLst>
          </p:cNvPr>
          <p:cNvSpPr>
            <a:spLocks noGrp="1"/>
          </p:cNvSpPr>
          <p:nvPr>
            <p:ph idx="1"/>
          </p:nvPr>
        </p:nvSpPr>
        <p:spPr>
          <a:xfrm>
            <a:off x="110836" y="123093"/>
            <a:ext cx="11840532" cy="6527090"/>
          </a:xfrm>
        </p:spPr>
        <p:txBody>
          <a:bodyPr anchor="t">
            <a:noAutofit/>
          </a:bodyPr>
          <a:lstStyle/>
          <a:p>
            <a:pPr algn="ctr">
              <a:lnSpc>
                <a:spcPct val="150000"/>
              </a:lnSpc>
              <a:buClr>
                <a:schemeClr val="accent2"/>
              </a:buClr>
              <a:buSzPct val="100000"/>
              <a:buFont typeface="Wingdings" panose="05000000000000000000" pitchFamily="2" charset="2"/>
              <a:buChar char="v"/>
            </a:pPr>
            <a:endParaRPr lang="en-IN" sz="4000" b="1" u="sng" spc="-150" dirty="0">
              <a:blipFill>
                <a:blip r:embed="rId2"/>
                <a:tile tx="0" ty="0" sx="100000" sy="100000" flip="none" algn="tl"/>
              </a:blipFill>
              <a:latin typeface="Algerian" panose="04020705040A02060702" pitchFamily="82" charset="0"/>
            </a:endParaRPr>
          </a:p>
          <a:p>
            <a:pPr>
              <a:lnSpc>
                <a:spcPct val="150000"/>
              </a:lnSpc>
              <a:buClr>
                <a:schemeClr val="accent2"/>
              </a:buClr>
              <a:buSzPct val="100000"/>
              <a:buFont typeface="Wingdings" panose="05000000000000000000" pitchFamily="2" charset="2"/>
              <a:buChar char="v"/>
            </a:pPr>
            <a:r>
              <a:rPr lang="en-IN" sz="4000" b="1" u="sng" spc="-150" dirty="0">
                <a:blipFill>
                  <a:blip r:embed="rId2"/>
                  <a:tile tx="0" ty="0" sx="100000" sy="100000" flip="none" algn="tl"/>
                </a:blipFill>
                <a:latin typeface="Algerian" panose="04020705040A02060702" pitchFamily="82" charset="0"/>
              </a:rPr>
              <a:t>introduction</a:t>
            </a:r>
          </a:p>
          <a:p>
            <a:pPr>
              <a:lnSpc>
                <a:spcPct val="150000"/>
              </a:lnSpc>
              <a:buClr>
                <a:schemeClr val="accent2"/>
              </a:buClr>
              <a:buSzPct val="100000"/>
              <a:buFont typeface="Wingdings" panose="05000000000000000000" pitchFamily="2" charset="2"/>
              <a:buChar char="v"/>
            </a:pPr>
            <a:r>
              <a:rPr lang="en-IN" sz="4000" b="1" u="sng" spc="-150" dirty="0">
                <a:blipFill>
                  <a:blip r:embed="rId2"/>
                  <a:tile tx="0" ty="0" sx="100000" sy="100000" flip="none" algn="tl"/>
                </a:blipFill>
                <a:latin typeface="Algerian" panose="04020705040A02060702" pitchFamily="82" charset="0"/>
              </a:rPr>
              <a:t>Problem  statement</a:t>
            </a:r>
          </a:p>
          <a:p>
            <a:pPr>
              <a:lnSpc>
                <a:spcPct val="150000"/>
              </a:lnSpc>
              <a:buClr>
                <a:schemeClr val="accent2"/>
              </a:buClr>
              <a:buSzPct val="100000"/>
              <a:buFont typeface="Wingdings" panose="05000000000000000000" pitchFamily="2" charset="2"/>
              <a:buChar char="v"/>
            </a:pPr>
            <a:r>
              <a:rPr lang="en-IN" sz="4000" b="1" u="sng" spc="-150" dirty="0">
                <a:blipFill>
                  <a:blip r:embed="rId2"/>
                  <a:tile tx="0" ty="0" sx="100000" sy="100000" flip="none" algn="tl"/>
                </a:blipFill>
                <a:latin typeface="Algerian" panose="04020705040A02060702" pitchFamily="82" charset="0"/>
              </a:rPr>
              <a:t>Modules Used (Java &amp; python)</a:t>
            </a:r>
          </a:p>
          <a:p>
            <a:pPr>
              <a:lnSpc>
                <a:spcPct val="150000"/>
              </a:lnSpc>
              <a:buClr>
                <a:schemeClr val="accent2"/>
              </a:buClr>
              <a:buSzPct val="100000"/>
              <a:buFont typeface="Wingdings" panose="05000000000000000000" pitchFamily="2" charset="2"/>
              <a:buChar char="v"/>
            </a:pPr>
            <a:r>
              <a:rPr lang="en-IN" sz="4000" b="1" u="sng" spc="-150" dirty="0">
                <a:blipFill>
                  <a:blip r:embed="rId2"/>
                  <a:tile tx="0" ty="0" sx="100000" sy="100000" flip="none" algn="tl"/>
                </a:blipFill>
                <a:latin typeface="Algerian" panose="04020705040A02060702" pitchFamily="82" charset="0"/>
              </a:rPr>
              <a:t>workflow</a:t>
            </a:r>
          </a:p>
          <a:p>
            <a:pPr>
              <a:lnSpc>
                <a:spcPct val="150000"/>
              </a:lnSpc>
              <a:buClr>
                <a:schemeClr val="accent2"/>
              </a:buClr>
              <a:buSzPct val="100000"/>
              <a:buFont typeface="Wingdings" panose="05000000000000000000" pitchFamily="2" charset="2"/>
              <a:buChar char="v"/>
            </a:pPr>
            <a:r>
              <a:rPr lang="en-IN" sz="4000" b="1" u="sng" spc="-150" dirty="0">
                <a:blipFill>
                  <a:blip r:embed="rId2"/>
                  <a:tile tx="0" ty="0" sx="100000" sy="100000" flip="none" algn="tl"/>
                </a:blipFill>
                <a:latin typeface="Algerian" panose="04020705040A02060702" pitchFamily="82" charset="0"/>
              </a:rPr>
              <a:t>Screenshots (java &amp; python)</a:t>
            </a:r>
          </a:p>
          <a:p>
            <a:pPr>
              <a:buClr>
                <a:schemeClr val="accent2"/>
              </a:buClr>
              <a:buSzPct val="100000"/>
              <a:buFont typeface="Wingdings" panose="05000000000000000000" pitchFamily="2" charset="2"/>
              <a:buChar char="v"/>
            </a:pPr>
            <a:endParaRPr lang="en-IN" sz="4000" b="1" u="sng" spc="-150" dirty="0">
              <a:blipFill>
                <a:blip r:embed="rId2"/>
                <a:tile tx="0" ty="0" sx="100000" sy="100000" flip="none" algn="tl"/>
              </a:blipFill>
              <a:latin typeface="Algerian" panose="04020705040A02060702" pitchFamily="82" charset="0"/>
            </a:endParaRPr>
          </a:p>
        </p:txBody>
      </p:sp>
      <p:sp>
        <p:nvSpPr>
          <p:cNvPr id="4" name="Title 1">
            <a:extLst>
              <a:ext uri="{FF2B5EF4-FFF2-40B4-BE49-F238E27FC236}">
                <a16:creationId xmlns:a16="http://schemas.microsoft.com/office/drawing/2014/main" id="{DE0A242C-07F4-4B86-ACA8-A253E647E35F}"/>
              </a:ext>
            </a:extLst>
          </p:cNvPr>
          <p:cNvSpPr>
            <a:spLocks noGrp="1"/>
          </p:cNvSpPr>
          <p:nvPr>
            <p:ph type="title"/>
          </p:nvPr>
        </p:nvSpPr>
        <p:spPr>
          <a:xfrm>
            <a:off x="0" y="-1"/>
            <a:ext cx="12060116" cy="1582617"/>
          </a:xfrm>
        </p:spPr>
        <p:txBody>
          <a:bodyPr anchor="t">
            <a:noAutofit/>
          </a:bodyPr>
          <a:lstStyle/>
          <a:p>
            <a:pPr marL="857250" indent="-857250" algn="ctr">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Content</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Tree>
    <p:extLst>
      <p:ext uri="{BB962C8B-B14F-4D97-AF65-F5344CB8AC3E}">
        <p14:creationId xmlns:p14="http://schemas.microsoft.com/office/powerpoint/2010/main" val="4215188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16115"/>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Create User</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6" name="Picture 5">
            <a:extLst>
              <a:ext uri="{FF2B5EF4-FFF2-40B4-BE49-F238E27FC236}">
                <a16:creationId xmlns:a16="http://schemas.microsoft.com/office/drawing/2014/main" id="{5640DFA6-FFA0-4BE6-A6B3-26524F81A81A}"/>
              </a:ext>
            </a:extLst>
          </p:cNvPr>
          <p:cNvPicPr>
            <a:picLocks noChangeAspect="1"/>
          </p:cNvPicPr>
          <p:nvPr/>
        </p:nvPicPr>
        <p:blipFill>
          <a:blip r:embed="rId2"/>
          <a:stretch>
            <a:fillRect/>
          </a:stretch>
        </p:blipFill>
        <p:spPr>
          <a:xfrm>
            <a:off x="529239" y="1033170"/>
            <a:ext cx="9993617" cy="5483997"/>
          </a:xfrm>
          <a:prstGeom prst="rect">
            <a:avLst/>
          </a:prstGeom>
        </p:spPr>
      </p:pic>
    </p:spTree>
    <p:extLst>
      <p:ext uri="{BB962C8B-B14F-4D97-AF65-F5344CB8AC3E}">
        <p14:creationId xmlns:p14="http://schemas.microsoft.com/office/powerpoint/2010/main" val="24416185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Login page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4" name="Picture 3">
            <a:extLst>
              <a:ext uri="{FF2B5EF4-FFF2-40B4-BE49-F238E27FC236}">
                <a16:creationId xmlns:a16="http://schemas.microsoft.com/office/drawing/2014/main" id="{C0ECEF32-B121-42D4-9C44-6410253CDB78}"/>
              </a:ext>
            </a:extLst>
          </p:cNvPr>
          <p:cNvPicPr>
            <a:picLocks noChangeAspect="1"/>
          </p:cNvPicPr>
          <p:nvPr/>
        </p:nvPicPr>
        <p:blipFill>
          <a:blip r:embed="rId2"/>
          <a:stretch>
            <a:fillRect/>
          </a:stretch>
        </p:blipFill>
        <p:spPr>
          <a:xfrm>
            <a:off x="809550" y="1052447"/>
            <a:ext cx="9245041" cy="5087095"/>
          </a:xfrm>
          <a:prstGeom prst="roundRect">
            <a:avLst>
              <a:gd name="adj" fmla="val 4167"/>
            </a:avLst>
          </a:prstGeom>
          <a:solidFill>
            <a:srgbClr val="FFFFFF"/>
          </a:solidFill>
          <a:ln w="3175" cap="sq">
            <a:solidFill>
              <a:srgbClr val="292929"/>
            </a:solidFill>
            <a:miter lim="800000"/>
          </a:ln>
          <a:effectLst>
            <a:outerShdw blurRad="76200" dir="18900000" sy="23000" kx="-1200000" algn="bl" rotWithShape="0">
              <a:prstClr val="black">
                <a:alpha val="20000"/>
              </a:prstClr>
            </a:outerShdw>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40502022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Login page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4" name="Picture 3">
            <a:extLst>
              <a:ext uri="{FF2B5EF4-FFF2-40B4-BE49-F238E27FC236}">
                <a16:creationId xmlns:a16="http://schemas.microsoft.com/office/drawing/2014/main" id="{C0ECEF32-B121-42D4-9C44-6410253CDB78}"/>
              </a:ext>
            </a:extLst>
          </p:cNvPr>
          <p:cNvPicPr>
            <a:picLocks noChangeAspect="1"/>
          </p:cNvPicPr>
          <p:nvPr/>
        </p:nvPicPr>
        <p:blipFill>
          <a:blip r:embed="rId2"/>
          <a:stretch>
            <a:fillRect/>
          </a:stretch>
        </p:blipFill>
        <p:spPr>
          <a:xfrm>
            <a:off x="809550" y="1052447"/>
            <a:ext cx="9245041" cy="5087095"/>
          </a:xfrm>
          <a:prstGeom prst="roundRect">
            <a:avLst>
              <a:gd name="adj" fmla="val 4167"/>
            </a:avLst>
          </a:prstGeom>
          <a:solidFill>
            <a:srgbClr val="FFFFFF"/>
          </a:solidFill>
          <a:ln w="3175" cap="sq">
            <a:solidFill>
              <a:srgbClr val="292929"/>
            </a:solidFill>
            <a:miter lim="800000"/>
          </a:ln>
          <a:effectLst>
            <a:outerShdw blurRad="76200" dir="18900000" sy="23000" kx="-1200000" algn="bl" rotWithShape="0">
              <a:prstClr val="black">
                <a:alpha val="20000"/>
              </a:prstClr>
            </a:outerShdw>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0990407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Login successful</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3" name="Picture 2">
            <a:extLst>
              <a:ext uri="{FF2B5EF4-FFF2-40B4-BE49-F238E27FC236}">
                <a16:creationId xmlns:a16="http://schemas.microsoft.com/office/drawing/2014/main" id="{9CCA8BD4-A16B-4120-9ED7-E42F7B165F3C}"/>
              </a:ext>
            </a:extLst>
          </p:cNvPr>
          <p:cNvPicPr>
            <a:picLocks noChangeAspect="1"/>
          </p:cNvPicPr>
          <p:nvPr/>
        </p:nvPicPr>
        <p:blipFill rotWithShape="1">
          <a:blip r:embed="rId2"/>
          <a:srcRect l="-44" t="-607" r="30184" b="31052"/>
          <a:stretch/>
        </p:blipFill>
        <p:spPr>
          <a:xfrm>
            <a:off x="191755" y="791307"/>
            <a:ext cx="7620001" cy="4267200"/>
          </a:xfrm>
          <a:prstGeom prst="rect">
            <a:avLst/>
          </a:prstGeom>
        </p:spPr>
      </p:pic>
      <p:pic>
        <p:nvPicPr>
          <p:cNvPr id="5" name="Picture 4">
            <a:extLst>
              <a:ext uri="{FF2B5EF4-FFF2-40B4-BE49-F238E27FC236}">
                <a16:creationId xmlns:a16="http://schemas.microsoft.com/office/drawing/2014/main" id="{28BC8BE4-FB9D-408A-B12A-31718997B93D}"/>
              </a:ext>
            </a:extLst>
          </p:cNvPr>
          <p:cNvPicPr>
            <a:picLocks noChangeAspect="1"/>
          </p:cNvPicPr>
          <p:nvPr/>
        </p:nvPicPr>
        <p:blipFill rotWithShape="1">
          <a:blip r:embed="rId2"/>
          <a:srcRect l="72530" t="74202" r="5581" b="7521"/>
          <a:stretch/>
        </p:blipFill>
        <p:spPr>
          <a:xfrm>
            <a:off x="7811756" y="5506045"/>
            <a:ext cx="2387599" cy="1121295"/>
          </a:xfrm>
          <a:prstGeom prst="rect">
            <a:avLst/>
          </a:prstGeom>
        </p:spPr>
      </p:pic>
    </p:spTree>
    <p:extLst>
      <p:ext uri="{BB962C8B-B14F-4D97-AF65-F5344CB8AC3E}">
        <p14:creationId xmlns:p14="http://schemas.microsoft.com/office/powerpoint/2010/main" val="31152787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Checking for website status</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4" name="Picture 3">
            <a:extLst>
              <a:ext uri="{FF2B5EF4-FFF2-40B4-BE49-F238E27FC236}">
                <a16:creationId xmlns:a16="http://schemas.microsoft.com/office/drawing/2014/main" id="{618DD869-5D4E-4D35-8FAE-09C5AAC587C4}"/>
              </a:ext>
            </a:extLst>
          </p:cNvPr>
          <p:cNvPicPr>
            <a:picLocks noChangeAspect="1"/>
          </p:cNvPicPr>
          <p:nvPr/>
        </p:nvPicPr>
        <p:blipFill>
          <a:blip r:embed="rId2"/>
          <a:stretch>
            <a:fillRect/>
          </a:stretch>
        </p:blipFill>
        <p:spPr>
          <a:xfrm>
            <a:off x="364594" y="791307"/>
            <a:ext cx="9679292" cy="5421859"/>
          </a:xfrm>
          <a:prstGeom prst="rect">
            <a:avLst/>
          </a:prstGeom>
        </p:spPr>
      </p:pic>
    </p:spTree>
    <p:extLst>
      <p:ext uri="{BB962C8B-B14F-4D97-AF65-F5344CB8AC3E}">
        <p14:creationId xmlns:p14="http://schemas.microsoft.com/office/powerpoint/2010/main" val="4057004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database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3" name="Picture 2">
            <a:extLst>
              <a:ext uri="{FF2B5EF4-FFF2-40B4-BE49-F238E27FC236}">
                <a16:creationId xmlns:a16="http://schemas.microsoft.com/office/drawing/2014/main" id="{02A65C78-0E1B-4BC6-AAD7-B1C9C6C5E823}"/>
              </a:ext>
            </a:extLst>
          </p:cNvPr>
          <p:cNvPicPr>
            <a:picLocks noChangeAspect="1"/>
          </p:cNvPicPr>
          <p:nvPr/>
        </p:nvPicPr>
        <p:blipFill>
          <a:blip r:embed="rId2"/>
          <a:stretch>
            <a:fillRect/>
          </a:stretch>
        </p:blipFill>
        <p:spPr>
          <a:xfrm>
            <a:off x="131884" y="983333"/>
            <a:ext cx="2372056" cy="3381847"/>
          </a:xfrm>
          <a:prstGeom prst="rect">
            <a:avLst/>
          </a:prstGeom>
        </p:spPr>
      </p:pic>
      <p:pic>
        <p:nvPicPr>
          <p:cNvPr id="5" name="Picture 4">
            <a:extLst>
              <a:ext uri="{FF2B5EF4-FFF2-40B4-BE49-F238E27FC236}">
                <a16:creationId xmlns:a16="http://schemas.microsoft.com/office/drawing/2014/main" id="{56F7E778-4EEB-40B5-99E6-F7AF6097F3FE}"/>
              </a:ext>
            </a:extLst>
          </p:cNvPr>
          <p:cNvPicPr>
            <a:picLocks noChangeAspect="1"/>
          </p:cNvPicPr>
          <p:nvPr/>
        </p:nvPicPr>
        <p:blipFill>
          <a:blip r:embed="rId3"/>
          <a:stretch>
            <a:fillRect/>
          </a:stretch>
        </p:blipFill>
        <p:spPr>
          <a:xfrm>
            <a:off x="3562739" y="1582616"/>
            <a:ext cx="2467319" cy="2114845"/>
          </a:xfrm>
          <a:prstGeom prst="rect">
            <a:avLst/>
          </a:prstGeom>
        </p:spPr>
      </p:pic>
      <p:pic>
        <p:nvPicPr>
          <p:cNvPr id="6" name="Picture 5">
            <a:extLst>
              <a:ext uri="{FF2B5EF4-FFF2-40B4-BE49-F238E27FC236}">
                <a16:creationId xmlns:a16="http://schemas.microsoft.com/office/drawing/2014/main" id="{B764A9F2-04FC-4DA0-B621-D1689FFDE1F4}"/>
              </a:ext>
            </a:extLst>
          </p:cNvPr>
          <p:cNvPicPr>
            <a:picLocks noChangeAspect="1"/>
          </p:cNvPicPr>
          <p:nvPr/>
        </p:nvPicPr>
        <p:blipFill>
          <a:blip r:embed="rId4"/>
          <a:stretch>
            <a:fillRect/>
          </a:stretch>
        </p:blipFill>
        <p:spPr>
          <a:xfrm>
            <a:off x="6030058" y="4140704"/>
            <a:ext cx="5153744" cy="2524477"/>
          </a:xfrm>
          <a:prstGeom prst="rect">
            <a:avLst/>
          </a:prstGeom>
        </p:spPr>
      </p:pic>
    </p:spTree>
    <p:extLst>
      <p:ext uri="{BB962C8B-B14F-4D97-AF65-F5344CB8AC3E}">
        <p14:creationId xmlns:p14="http://schemas.microsoft.com/office/powerpoint/2010/main" val="36352057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err="1">
                <a:solidFill>
                  <a:srgbClr val="FF0000"/>
                </a:solidFill>
                <a:effectLst>
                  <a:glow rad="228600">
                    <a:schemeClr val="accent3">
                      <a:satMod val="175000"/>
                      <a:alpha val="40000"/>
                    </a:schemeClr>
                  </a:glow>
                </a:effectLst>
                <a:latin typeface="Algerian" panose="04020705040A02060702" pitchFamily="82" charset="0"/>
              </a:rPr>
              <a:t>ScreenShots</a:t>
            </a:r>
            <a:br>
              <a:rPr lang="en-IN" sz="13800" u="sng" dirty="0">
                <a:solidFill>
                  <a:srgbClr val="FF0000"/>
                </a:solidFill>
                <a:effectLst>
                  <a:glow rad="228600">
                    <a:schemeClr val="accent3">
                      <a:satMod val="175000"/>
                      <a:alpha val="40000"/>
                    </a:schemeClr>
                  </a:glow>
                </a:effectLst>
                <a:latin typeface="Algerian" panose="04020705040A02060702" pitchFamily="82" charset="0"/>
              </a:rPr>
            </a:br>
            <a:r>
              <a:rPr lang="en-IN" sz="13800" u="sng" dirty="0">
                <a:solidFill>
                  <a:srgbClr val="FF0000"/>
                </a:solidFill>
                <a:effectLst>
                  <a:glow rad="228600">
                    <a:schemeClr val="accent3">
                      <a:satMod val="175000"/>
                      <a:alpha val="40000"/>
                    </a:schemeClr>
                  </a:glow>
                </a:effectLst>
                <a:latin typeface="Algerian" panose="04020705040A02060702" pitchFamily="82" charset="0"/>
              </a:rPr>
              <a:t>python</a:t>
            </a:r>
          </a:p>
        </p:txBody>
      </p:sp>
    </p:spTree>
    <p:extLst>
      <p:ext uri="{BB962C8B-B14F-4D97-AF65-F5344CB8AC3E}">
        <p14:creationId xmlns:p14="http://schemas.microsoft.com/office/powerpoint/2010/main" val="3431507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Home page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5" name="Picture 4">
            <a:extLst>
              <a:ext uri="{FF2B5EF4-FFF2-40B4-BE49-F238E27FC236}">
                <a16:creationId xmlns:a16="http://schemas.microsoft.com/office/drawing/2014/main" id="{1D224923-2AE0-4083-B5E1-60885707B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1307"/>
            <a:ext cx="12192000" cy="6066693"/>
          </a:xfrm>
          <a:prstGeom prst="rect">
            <a:avLst/>
          </a:prstGeom>
        </p:spPr>
      </p:pic>
    </p:spTree>
    <p:extLst>
      <p:ext uri="{BB962C8B-B14F-4D97-AF65-F5344CB8AC3E}">
        <p14:creationId xmlns:p14="http://schemas.microsoft.com/office/powerpoint/2010/main" val="3206404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Create User box</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4" name="Picture 3">
            <a:extLst>
              <a:ext uri="{FF2B5EF4-FFF2-40B4-BE49-F238E27FC236}">
                <a16:creationId xmlns:a16="http://schemas.microsoft.com/office/drawing/2014/main" id="{03B78243-A3C1-483B-86F7-2632846A3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19929"/>
            <a:ext cx="12192000" cy="6038071"/>
          </a:xfrm>
          <a:prstGeom prst="rect">
            <a:avLst/>
          </a:prstGeom>
        </p:spPr>
      </p:pic>
      <p:sp>
        <p:nvSpPr>
          <p:cNvPr id="6" name="Oval 5">
            <a:extLst>
              <a:ext uri="{FF2B5EF4-FFF2-40B4-BE49-F238E27FC236}">
                <a16:creationId xmlns:a16="http://schemas.microsoft.com/office/drawing/2014/main" id="{C041AAF2-1555-4372-91FB-171B89EC0F2A}"/>
              </a:ext>
            </a:extLst>
          </p:cNvPr>
          <p:cNvSpPr/>
          <p:nvPr/>
        </p:nvSpPr>
        <p:spPr>
          <a:xfrm>
            <a:off x="4333875" y="819929"/>
            <a:ext cx="3705225" cy="19812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400007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IN" sz="4000" u="sng" dirty="0">
                <a:solidFill>
                  <a:srgbClr val="FF0000"/>
                </a:solidFill>
                <a:effectLst>
                  <a:glow rad="228600">
                    <a:schemeClr val="accent3">
                      <a:satMod val="175000"/>
                      <a:alpha val="40000"/>
                    </a:schemeClr>
                  </a:glow>
                </a:effectLst>
                <a:latin typeface="Algerian" panose="04020705040A02060702" pitchFamily="82" charset="0"/>
              </a:rPr>
              <a:t>Entering Username and password</a:t>
            </a:r>
          </a:p>
        </p:txBody>
      </p:sp>
      <p:pic>
        <p:nvPicPr>
          <p:cNvPr id="4" name="Picture 3">
            <a:extLst>
              <a:ext uri="{FF2B5EF4-FFF2-40B4-BE49-F238E27FC236}">
                <a16:creationId xmlns:a16="http://schemas.microsoft.com/office/drawing/2014/main" id="{34A2F69D-08DA-4CFA-AAF6-E5F325864DCD}"/>
              </a:ext>
            </a:extLst>
          </p:cNvPr>
          <p:cNvPicPr>
            <a:picLocks noChangeAspect="1"/>
          </p:cNvPicPr>
          <p:nvPr/>
        </p:nvPicPr>
        <p:blipFill rotWithShape="1">
          <a:blip r:embed="rId2">
            <a:extLst>
              <a:ext uri="{28A0092B-C50C-407E-A947-70E740481C1C}">
                <a14:useLocalDpi xmlns:a14="http://schemas.microsoft.com/office/drawing/2010/main" val="0"/>
              </a:ext>
            </a:extLst>
          </a:blip>
          <a:srcRect l="39723" t="6932" r="37152" b="76667"/>
          <a:stretch/>
        </p:blipFill>
        <p:spPr>
          <a:xfrm>
            <a:off x="152399" y="2316590"/>
            <a:ext cx="2851022" cy="1112409"/>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0F9DB6F2-20B9-4E7F-8B0A-88EC11A36246}"/>
              </a:ext>
            </a:extLst>
          </p:cNvPr>
          <p:cNvPicPr>
            <a:picLocks noChangeAspect="1"/>
          </p:cNvPicPr>
          <p:nvPr/>
        </p:nvPicPr>
        <p:blipFill rotWithShape="1">
          <a:blip r:embed="rId3">
            <a:extLst>
              <a:ext uri="{28A0092B-C50C-407E-A947-70E740481C1C}">
                <a14:useLocalDpi xmlns:a14="http://schemas.microsoft.com/office/drawing/2010/main" val="0"/>
              </a:ext>
            </a:extLst>
          </a:blip>
          <a:srcRect l="38763" t="6449" r="38720" b="76561"/>
          <a:stretch/>
        </p:blipFill>
        <p:spPr>
          <a:xfrm>
            <a:off x="4522908" y="2316590"/>
            <a:ext cx="2745283" cy="1112409"/>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CA77267C-0BD1-4C43-BC03-CE0273E27929}"/>
              </a:ext>
            </a:extLst>
          </p:cNvPr>
          <p:cNvPicPr>
            <a:picLocks noChangeAspect="1"/>
          </p:cNvPicPr>
          <p:nvPr/>
        </p:nvPicPr>
        <p:blipFill rotWithShape="1">
          <a:blip r:embed="rId4">
            <a:extLst>
              <a:ext uri="{28A0092B-C50C-407E-A947-70E740481C1C}">
                <a14:useLocalDpi xmlns:a14="http://schemas.microsoft.com/office/drawing/2010/main" val="0"/>
              </a:ext>
            </a:extLst>
          </a:blip>
          <a:srcRect l="38516" t="7599" r="38437" b="80203"/>
          <a:stretch/>
        </p:blipFill>
        <p:spPr>
          <a:xfrm>
            <a:off x="8787678" y="2316590"/>
            <a:ext cx="3358280" cy="1112409"/>
          </a:xfrm>
          <a:prstGeom prst="rect">
            <a:avLst/>
          </a:prstGeom>
          <a:ln>
            <a:noFill/>
          </a:ln>
          <a:effectLst>
            <a:outerShdw blurRad="292100" dist="139700" dir="2700000" algn="tl" rotWithShape="0">
              <a:srgbClr val="333333">
                <a:alpha val="65000"/>
              </a:srgbClr>
            </a:outerShdw>
          </a:effectLst>
        </p:spPr>
      </p:pic>
      <p:sp>
        <p:nvSpPr>
          <p:cNvPr id="11" name="Arrow: Right 10">
            <a:extLst>
              <a:ext uri="{FF2B5EF4-FFF2-40B4-BE49-F238E27FC236}">
                <a16:creationId xmlns:a16="http://schemas.microsoft.com/office/drawing/2014/main" id="{CB90D5F9-DD49-49B6-872E-FED6E77CE951}"/>
              </a:ext>
            </a:extLst>
          </p:cNvPr>
          <p:cNvSpPr/>
          <p:nvPr/>
        </p:nvSpPr>
        <p:spPr>
          <a:xfrm>
            <a:off x="3133725" y="2676525"/>
            <a:ext cx="12573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36832C96-319C-49E5-BF02-A37C68EA9FBE}"/>
              </a:ext>
            </a:extLst>
          </p:cNvPr>
          <p:cNvSpPr/>
          <p:nvPr/>
        </p:nvSpPr>
        <p:spPr>
          <a:xfrm>
            <a:off x="7419975" y="2676525"/>
            <a:ext cx="12192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B77DE789-6777-4393-A662-5C8A4593706C}"/>
              </a:ext>
            </a:extLst>
          </p:cNvPr>
          <p:cNvSpPr txBox="1"/>
          <p:nvPr/>
        </p:nvSpPr>
        <p:spPr>
          <a:xfrm>
            <a:off x="152399" y="3857625"/>
            <a:ext cx="2851022" cy="461665"/>
          </a:xfrm>
          <a:prstGeom prst="rect">
            <a:avLst/>
          </a:prstGeom>
          <a:noFill/>
        </p:spPr>
        <p:txBody>
          <a:bodyPr wrap="square" rtlCol="0">
            <a:spAutoFit/>
          </a:bodyPr>
          <a:lstStyle/>
          <a:p>
            <a:pPr algn="ctr"/>
            <a:r>
              <a:rPr lang="en-IN" sz="2400" dirty="0">
                <a:latin typeface="KodchiangUPC" panose="02020603050405020304" pitchFamily="18" charset="-34"/>
                <a:cs typeface="KodchiangUPC" panose="02020603050405020304" pitchFamily="18" charset="-34"/>
              </a:rPr>
              <a:t>Enter Username</a:t>
            </a:r>
          </a:p>
        </p:txBody>
      </p:sp>
      <p:sp>
        <p:nvSpPr>
          <p:cNvPr id="14" name="TextBox 13">
            <a:extLst>
              <a:ext uri="{FF2B5EF4-FFF2-40B4-BE49-F238E27FC236}">
                <a16:creationId xmlns:a16="http://schemas.microsoft.com/office/drawing/2014/main" id="{DAAE8700-C1DA-413F-9D95-83C0274ABA6A}"/>
              </a:ext>
            </a:extLst>
          </p:cNvPr>
          <p:cNvSpPr txBox="1"/>
          <p:nvPr/>
        </p:nvSpPr>
        <p:spPr>
          <a:xfrm>
            <a:off x="4619625" y="3781425"/>
            <a:ext cx="2648566" cy="461665"/>
          </a:xfrm>
          <a:prstGeom prst="rect">
            <a:avLst/>
          </a:prstGeom>
          <a:noFill/>
        </p:spPr>
        <p:txBody>
          <a:bodyPr wrap="square" rtlCol="0">
            <a:spAutoFit/>
          </a:bodyPr>
          <a:lstStyle/>
          <a:p>
            <a:pPr algn="ctr"/>
            <a:r>
              <a:rPr lang="en-IN" sz="2400" dirty="0">
                <a:latin typeface="KodchiangUPC" panose="02020603050405020304" pitchFamily="18" charset="-34"/>
                <a:cs typeface="KodchiangUPC" panose="02020603050405020304" pitchFamily="18" charset="-34"/>
              </a:rPr>
              <a:t>Enter Password</a:t>
            </a:r>
          </a:p>
        </p:txBody>
      </p:sp>
      <p:sp>
        <p:nvSpPr>
          <p:cNvPr id="15" name="TextBox 14">
            <a:extLst>
              <a:ext uri="{FF2B5EF4-FFF2-40B4-BE49-F238E27FC236}">
                <a16:creationId xmlns:a16="http://schemas.microsoft.com/office/drawing/2014/main" id="{53359841-EB0A-4341-844C-80AF760D4478}"/>
              </a:ext>
            </a:extLst>
          </p:cNvPr>
          <p:cNvSpPr txBox="1"/>
          <p:nvPr/>
        </p:nvSpPr>
        <p:spPr>
          <a:xfrm>
            <a:off x="8787678" y="3781425"/>
            <a:ext cx="3128097" cy="461665"/>
          </a:xfrm>
          <a:prstGeom prst="rect">
            <a:avLst/>
          </a:prstGeom>
          <a:noFill/>
        </p:spPr>
        <p:txBody>
          <a:bodyPr wrap="square" rtlCol="0">
            <a:spAutoFit/>
          </a:bodyPr>
          <a:lstStyle/>
          <a:p>
            <a:pPr algn="ctr"/>
            <a:r>
              <a:rPr lang="en-IN" sz="2400" dirty="0">
                <a:latin typeface="KodchiangUPC" panose="02020603050405020304" pitchFamily="18" charset="-34"/>
                <a:cs typeface="KodchiangUPC" panose="02020603050405020304" pitchFamily="18" charset="-34"/>
              </a:rPr>
              <a:t>User Created</a:t>
            </a:r>
          </a:p>
        </p:txBody>
      </p:sp>
    </p:spTree>
    <p:extLst>
      <p:ext uri="{BB962C8B-B14F-4D97-AF65-F5344CB8AC3E}">
        <p14:creationId xmlns:p14="http://schemas.microsoft.com/office/powerpoint/2010/main" val="7626197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Introduction</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3" name="TextBox 2">
            <a:extLst>
              <a:ext uri="{FF2B5EF4-FFF2-40B4-BE49-F238E27FC236}">
                <a16:creationId xmlns:a16="http://schemas.microsoft.com/office/drawing/2014/main" id="{BAFEE524-BFEC-4209-A23B-A73C14CCE0EC}"/>
              </a:ext>
            </a:extLst>
          </p:cNvPr>
          <p:cNvSpPr txBox="1"/>
          <p:nvPr/>
        </p:nvSpPr>
        <p:spPr>
          <a:xfrm>
            <a:off x="131884" y="936285"/>
            <a:ext cx="11928232" cy="5509200"/>
          </a:xfrm>
          <a:prstGeom prst="rect">
            <a:avLst/>
          </a:prstGeom>
          <a:noFill/>
        </p:spPr>
        <p:txBody>
          <a:bodyPr wrap="square" rtlCol="0">
            <a:spAutoFit/>
          </a:bodyPr>
          <a:lstStyle/>
          <a:p>
            <a:pPr algn="just"/>
            <a:endParaRPr lang="en-US" sz="3200" dirty="0">
              <a:solidFill>
                <a:schemeClr val="tx2">
                  <a:lumMod val="50000"/>
                </a:schemeClr>
              </a:solidFill>
              <a:latin typeface="Bell MT" panose="02020503060305020303" pitchFamily="18" charset="0"/>
            </a:endParaRPr>
          </a:p>
          <a:p>
            <a:pPr algn="just"/>
            <a:r>
              <a:rPr lang="en-US" sz="3200" dirty="0">
                <a:solidFill>
                  <a:schemeClr val="tx2">
                    <a:lumMod val="50000"/>
                  </a:schemeClr>
                </a:solidFill>
                <a:latin typeface="Bell MT" panose="02020503060305020303" pitchFamily="18" charset="0"/>
              </a:rPr>
              <a:t>This project is a web application designed for secure web link authenticity checking. It combines front-end HTML and CSS with a Flask-based Python and JAVA back-end. Users can enter web links, and the application will check their authenticity by making HTTP requests to the provided URLs. The results are displayed on the web page, and entries are logged in a MySQL database, allowing users to track the history of checked links. Additionally, users can create new credentials for login, although this aspect is simplified for demonstration purposes. This project showcases how to create a basic web application for link checking and database integration.</a:t>
            </a:r>
          </a:p>
        </p:txBody>
      </p:sp>
    </p:spTree>
    <p:extLst>
      <p:ext uri="{BB962C8B-B14F-4D97-AF65-F5344CB8AC3E}">
        <p14:creationId xmlns:p14="http://schemas.microsoft.com/office/powerpoint/2010/main" val="25163708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Authenticity checker page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4" name="Picture 3">
            <a:extLst>
              <a:ext uri="{FF2B5EF4-FFF2-40B4-BE49-F238E27FC236}">
                <a16:creationId xmlns:a16="http://schemas.microsoft.com/office/drawing/2014/main" id="{AB54825E-8C71-4F6D-9BE3-88961EB899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0574"/>
            <a:ext cx="12192000" cy="6067425"/>
          </a:xfrm>
          <a:prstGeom prst="rect">
            <a:avLst/>
          </a:prstGeom>
        </p:spPr>
      </p:pic>
    </p:spTree>
    <p:extLst>
      <p:ext uri="{BB962C8B-B14F-4D97-AF65-F5344CB8AC3E}">
        <p14:creationId xmlns:p14="http://schemas.microsoft.com/office/powerpoint/2010/main" val="2000240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Authenticity checker page</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pic>
        <p:nvPicPr>
          <p:cNvPr id="3" name="Picture 2">
            <a:extLst>
              <a:ext uri="{FF2B5EF4-FFF2-40B4-BE49-F238E27FC236}">
                <a16:creationId xmlns:a16="http://schemas.microsoft.com/office/drawing/2014/main" id="{B97E253F-3222-45FF-9A7D-D0FDF9C0833A}"/>
              </a:ext>
            </a:extLst>
          </p:cNvPr>
          <p:cNvPicPr>
            <a:picLocks noChangeAspect="1"/>
          </p:cNvPicPr>
          <p:nvPr/>
        </p:nvPicPr>
        <p:blipFill>
          <a:blip r:embed="rId2"/>
          <a:stretch>
            <a:fillRect/>
          </a:stretch>
        </p:blipFill>
        <p:spPr>
          <a:xfrm>
            <a:off x="131884" y="1582616"/>
            <a:ext cx="4372585" cy="1790950"/>
          </a:xfrm>
          <a:prstGeom prst="rect">
            <a:avLst/>
          </a:prstGeom>
        </p:spPr>
      </p:pic>
      <p:sp>
        <p:nvSpPr>
          <p:cNvPr id="5" name="TextBox 4">
            <a:extLst>
              <a:ext uri="{FF2B5EF4-FFF2-40B4-BE49-F238E27FC236}">
                <a16:creationId xmlns:a16="http://schemas.microsoft.com/office/drawing/2014/main" id="{C891979A-5DB9-43F2-A4AF-69801035F056}"/>
              </a:ext>
            </a:extLst>
          </p:cNvPr>
          <p:cNvSpPr txBox="1"/>
          <p:nvPr/>
        </p:nvSpPr>
        <p:spPr>
          <a:xfrm>
            <a:off x="2966732" y="4010025"/>
            <a:ext cx="7277100" cy="523220"/>
          </a:xfrm>
          <a:prstGeom prst="rect">
            <a:avLst/>
          </a:prstGeom>
          <a:noFill/>
        </p:spPr>
        <p:txBody>
          <a:bodyPr wrap="square" rtlCol="0">
            <a:spAutoFit/>
          </a:bodyPr>
          <a:lstStyle/>
          <a:p>
            <a:r>
              <a:rPr lang="en-IN" sz="2800" b="1" dirty="0">
                <a:latin typeface="KodchiangUPC" panose="02020603050405020304" pitchFamily="18" charset="-34"/>
                <a:cs typeface="KodchiangUPC" panose="02020603050405020304" pitchFamily="18" charset="-34"/>
              </a:rPr>
              <a:t>Enter your weblink in the white box to check its authenticity</a:t>
            </a:r>
          </a:p>
        </p:txBody>
      </p:sp>
    </p:spTree>
    <p:extLst>
      <p:ext uri="{BB962C8B-B14F-4D97-AF65-F5344CB8AC3E}">
        <p14:creationId xmlns:p14="http://schemas.microsoft.com/office/powerpoint/2010/main" val="5716268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IN" sz="4000" u="sng" dirty="0">
                <a:solidFill>
                  <a:srgbClr val="FF0000"/>
                </a:solidFill>
                <a:effectLst>
                  <a:glow rad="228600">
                    <a:schemeClr val="accent3">
                      <a:satMod val="175000"/>
                      <a:alpha val="40000"/>
                    </a:schemeClr>
                  </a:glow>
                </a:effectLst>
                <a:latin typeface="Algerian" panose="04020705040A02060702" pitchFamily="82" charset="0"/>
              </a:rPr>
              <a:t>Some already checked websites</a:t>
            </a:r>
          </a:p>
        </p:txBody>
      </p:sp>
      <p:pic>
        <p:nvPicPr>
          <p:cNvPr id="5" name="Picture 4">
            <a:extLst>
              <a:ext uri="{FF2B5EF4-FFF2-40B4-BE49-F238E27FC236}">
                <a16:creationId xmlns:a16="http://schemas.microsoft.com/office/drawing/2014/main" id="{EB15DDA0-44C8-4033-89ED-DC23B742FB5E}"/>
              </a:ext>
            </a:extLst>
          </p:cNvPr>
          <p:cNvPicPr>
            <a:picLocks noChangeAspect="1"/>
          </p:cNvPicPr>
          <p:nvPr/>
        </p:nvPicPr>
        <p:blipFill rotWithShape="1">
          <a:blip r:embed="rId2">
            <a:extLst>
              <a:ext uri="{28A0092B-C50C-407E-A947-70E740481C1C}">
                <a14:useLocalDpi xmlns:a14="http://schemas.microsoft.com/office/drawing/2010/main" val="0"/>
              </a:ext>
            </a:extLst>
          </a:blip>
          <a:srcRect l="32500" t="42277" r="34375" b="11063"/>
          <a:stretch/>
        </p:blipFill>
        <p:spPr>
          <a:xfrm>
            <a:off x="2139398" y="1669135"/>
            <a:ext cx="5701690" cy="3913188"/>
          </a:xfrm>
          <a:prstGeom prst="rect">
            <a:avLst/>
          </a:prstGeom>
        </p:spPr>
      </p:pic>
    </p:spTree>
    <p:extLst>
      <p:ext uri="{BB962C8B-B14F-4D97-AF65-F5344CB8AC3E}">
        <p14:creationId xmlns:p14="http://schemas.microsoft.com/office/powerpoint/2010/main" val="10747574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IN" sz="4000" u="sng" dirty="0">
                <a:solidFill>
                  <a:srgbClr val="FF0000"/>
                </a:solidFill>
                <a:effectLst>
                  <a:glow rad="228600">
                    <a:schemeClr val="accent3">
                      <a:satMod val="175000"/>
                      <a:alpha val="40000"/>
                    </a:schemeClr>
                  </a:glow>
                </a:effectLst>
                <a:latin typeface="Algerian" panose="04020705040A02060702" pitchFamily="82" charset="0"/>
              </a:rPr>
              <a:t>Result – authentic or not</a:t>
            </a:r>
          </a:p>
        </p:txBody>
      </p:sp>
      <p:pic>
        <p:nvPicPr>
          <p:cNvPr id="6" name="Picture 5">
            <a:extLst>
              <a:ext uri="{FF2B5EF4-FFF2-40B4-BE49-F238E27FC236}">
                <a16:creationId xmlns:a16="http://schemas.microsoft.com/office/drawing/2014/main" id="{02F2A8CF-F7A2-4F01-A53A-69BF0E814AE5}"/>
              </a:ext>
            </a:extLst>
          </p:cNvPr>
          <p:cNvPicPr>
            <a:picLocks noChangeAspect="1"/>
          </p:cNvPicPr>
          <p:nvPr/>
        </p:nvPicPr>
        <p:blipFill>
          <a:blip r:embed="rId2"/>
          <a:stretch>
            <a:fillRect/>
          </a:stretch>
        </p:blipFill>
        <p:spPr>
          <a:xfrm>
            <a:off x="0" y="791307"/>
            <a:ext cx="12192000" cy="6062870"/>
          </a:xfrm>
          <a:prstGeom prst="rect">
            <a:avLst/>
          </a:prstGeom>
        </p:spPr>
      </p:pic>
      <p:sp>
        <p:nvSpPr>
          <p:cNvPr id="7" name="Oval 6">
            <a:extLst>
              <a:ext uri="{FF2B5EF4-FFF2-40B4-BE49-F238E27FC236}">
                <a16:creationId xmlns:a16="http://schemas.microsoft.com/office/drawing/2014/main" id="{0014DF86-BB5B-4020-A2B5-5865DCE59BFB}"/>
              </a:ext>
            </a:extLst>
          </p:cNvPr>
          <p:cNvSpPr/>
          <p:nvPr/>
        </p:nvSpPr>
        <p:spPr>
          <a:xfrm>
            <a:off x="4571999" y="4581939"/>
            <a:ext cx="2663687" cy="864704"/>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2" name="Connector: Elbow 11">
            <a:extLst>
              <a:ext uri="{FF2B5EF4-FFF2-40B4-BE49-F238E27FC236}">
                <a16:creationId xmlns:a16="http://schemas.microsoft.com/office/drawing/2014/main" id="{2E845AFE-5A08-49E2-84A4-A4BA632053F5}"/>
              </a:ext>
            </a:extLst>
          </p:cNvPr>
          <p:cNvCxnSpPr/>
          <p:nvPr/>
        </p:nvCxnSpPr>
        <p:spPr>
          <a:xfrm>
            <a:off x="6897757" y="4581939"/>
            <a:ext cx="1689652" cy="432352"/>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14" name="Connector: Elbow 13">
            <a:extLst>
              <a:ext uri="{FF2B5EF4-FFF2-40B4-BE49-F238E27FC236}">
                <a16:creationId xmlns:a16="http://schemas.microsoft.com/office/drawing/2014/main" id="{9FCEBFAA-CC6D-4701-920B-E6ACF2ED7DE0}"/>
              </a:ext>
            </a:extLst>
          </p:cNvPr>
          <p:cNvCxnSpPr/>
          <p:nvPr/>
        </p:nvCxnSpPr>
        <p:spPr>
          <a:xfrm>
            <a:off x="6539948" y="5237922"/>
            <a:ext cx="2077278" cy="208721"/>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16" name="Straight Connector 15">
            <a:extLst>
              <a:ext uri="{FF2B5EF4-FFF2-40B4-BE49-F238E27FC236}">
                <a16:creationId xmlns:a16="http://schemas.microsoft.com/office/drawing/2014/main" id="{802F6EFB-1A83-438E-890A-FD136DE607BF}"/>
              </a:ext>
            </a:extLst>
          </p:cNvPr>
          <p:cNvCxnSpPr/>
          <p:nvPr/>
        </p:nvCxnSpPr>
        <p:spPr>
          <a:xfrm>
            <a:off x="6159500" y="5143500"/>
            <a:ext cx="94615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AF047D3-0164-4346-BCD9-E67DC4A0F5F7}"/>
              </a:ext>
            </a:extLst>
          </p:cNvPr>
          <p:cNvSpPr txBox="1"/>
          <p:nvPr/>
        </p:nvSpPr>
        <p:spPr>
          <a:xfrm>
            <a:off x="8617226" y="4798115"/>
            <a:ext cx="2077278" cy="369332"/>
          </a:xfrm>
          <a:prstGeom prst="rect">
            <a:avLst/>
          </a:prstGeom>
          <a:noFill/>
        </p:spPr>
        <p:txBody>
          <a:bodyPr wrap="square" rtlCol="0">
            <a:spAutoFit/>
          </a:bodyPr>
          <a:lstStyle/>
          <a:p>
            <a:r>
              <a:rPr lang="en-IN" dirty="0">
                <a:latin typeface="KodchiangUPC" panose="02020603050405020304" pitchFamily="18" charset="-34"/>
                <a:cs typeface="KodchiangUPC" panose="02020603050405020304" pitchFamily="18" charset="-34"/>
              </a:rPr>
              <a:t>Enter the URL</a:t>
            </a:r>
          </a:p>
        </p:txBody>
      </p:sp>
      <p:sp>
        <p:nvSpPr>
          <p:cNvPr id="18" name="TextBox 17">
            <a:extLst>
              <a:ext uri="{FF2B5EF4-FFF2-40B4-BE49-F238E27FC236}">
                <a16:creationId xmlns:a16="http://schemas.microsoft.com/office/drawing/2014/main" id="{0DB17485-F6AC-4E55-9526-FC2083EB80BB}"/>
              </a:ext>
            </a:extLst>
          </p:cNvPr>
          <p:cNvSpPr txBox="1"/>
          <p:nvPr/>
        </p:nvSpPr>
        <p:spPr>
          <a:xfrm>
            <a:off x="8660088" y="5237922"/>
            <a:ext cx="1657350" cy="400110"/>
          </a:xfrm>
          <a:prstGeom prst="rect">
            <a:avLst/>
          </a:prstGeom>
          <a:noFill/>
        </p:spPr>
        <p:txBody>
          <a:bodyPr wrap="square" rtlCol="0">
            <a:spAutoFit/>
          </a:bodyPr>
          <a:lstStyle/>
          <a:p>
            <a:r>
              <a:rPr lang="en-IN" sz="2000" dirty="0">
                <a:latin typeface="KodchiangUPC" panose="02020603050405020304" pitchFamily="18" charset="-34"/>
                <a:cs typeface="KodchiangUPC" panose="02020603050405020304" pitchFamily="18" charset="-34"/>
              </a:rPr>
              <a:t>Result </a:t>
            </a:r>
          </a:p>
        </p:txBody>
      </p:sp>
    </p:spTree>
    <p:extLst>
      <p:ext uri="{BB962C8B-B14F-4D97-AF65-F5344CB8AC3E}">
        <p14:creationId xmlns:p14="http://schemas.microsoft.com/office/powerpoint/2010/main" val="9915999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IN" sz="4000" u="sng" dirty="0" err="1">
                <a:solidFill>
                  <a:srgbClr val="FF0000"/>
                </a:solidFill>
                <a:effectLst>
                  <a:glow rad="228600">
                    <a:schemeClr val="accent3">
                      <a:satMod val="175000"/>
                      <a:alpha val="40000"/>
                    </a:schemeClr>
                  </a:glow>
                </a:effectLst>
                <a:latin typeface="Algerian" panose="04020705040A02060702" pitchFamily="82" charset="0"/>
              </a:rPr>
              <a:t>Databse</a:t>
            </a:r>
            <a:r>
              <a:rPr lang="en-IN" sz="4000" u="sng" dirty="0">
                <a:solidFill>
                  <a:srgbClr val="FF0000"/>
                </a:solidFill>
                <a:effectLst>
                  <a:glow rad="228600">
                    <a:schemeClr val="accent3">
                      <a:satMod val="175000"/>
                      <a:alpha val="40000"/>
                    </a:schemeClr>
                  </a:glow>
                </a:effectLst>
                <a:latin typeface="Algerian" panose="04020705040A02060702" pitchFamily="82" charset="0"/>
              </a:rPr>
              <a:t> output</a:t>
            </a:r>
          </a:p>
        </p:txBody>
      </p:sp>
      <p:pic>
        <p:nvPicPr>
          <p:cNvPr id="3" name="Picture 2">
            <a:extLst>
              <a:ext uri="{FF2B5EF4-FFF2-40B4-BE49-F238E27FC236}">
                <a16:creationId xmlns:a16="http://schemas.microsoft.com/office/drawing/2014/main" id="{963BA892-4FC8-442F-974C-9F406BAD90DB}"/>
              </a:ext>
            </a:extLst>
          </p:cNvPr>
          <p:cNvPicPr>
            <a:picLocks noChangeAspect="1"/>
          </p:cNvPicPr>
          <p:nvPr/>
        </p:nvPicPr>
        <p:blipFill>
          <a:blip r:embed="rId2"/>
          <a:stretch>
            <a:fillRect/>
          </a:stretch>
        </p:blipFill>
        <p:spPr>
          <a:xfrm>
            <a:off x="131884" y="899212"/>
            <a:ext cx="2019582" cy="3143689"/>
          </a:xfrm>
          <a:prstGeom prst="rect">
            <a:avLst/>
          </a:prstGeom>
        </p:spPr>
      </p:pic>
      <p:pic>
        <p:nvPicPr>
          <p:cNvPr id="4" name="Picture 3">
            <a:extLst>
              <a:ext uri="{FF2B5EF4-FFF2-40B4-BE49-F238E27FC236}">
                <a16:creationId xmlns:a16="http://schemas.microsoft.com/office/drawing/2014/main" id="{62FE9A0D-2B0F-4D77-9E98-39798F7CE866}"/>
              </a:ext>
            </a:extLst>
          </p:cNvPr>
          <p:cNvPicPr>
            <a:picLocks noChangeAspect="1"/>
          </p:cNvPicPr>
          <p:nvPr/>
        </p:nvPicPr>
        <p:blipFill>
          <a:blip r:embed="rId3"/>
          <a:stretch>
            <a:fillRect/>
          </a:stretch>
        </p:blipFill>
        <p:spPr>
          <a:xfrm>
            <a:off x="3452656" y="1295102"/>
            <a:ext cx="2238687" cy="2133898"/>
          </a:xfrm>
          <a:prstGeom prst="rect">
            <a:avLst/>
          </a:prstGeom>
        </p:spPr>
      </p:pic>
      <p:pic>
        <p:nvPicPr>
          <p:cNvPr id="5" name="Picture 4">
            <a:extLst>
              <a:ext uri="{FF2B5EF4-FFF2-40B4-BE49-F238E27FC236}">
                <a16:creationId xmlns:a16="http://schemas.microsoft.com/office/drawing/2014/main" id="{9CB08806-B2F5-4104-A19E-8EC3B0A1C024}"/>
              </a:ext>
            </a:extLst>
          </p:cNvPr>
          <p:cNvPicPr>
            <a:picLocks noChangeAspect="1"/>
          </p:cNvPicPr>
          <p:nvPr/>
        </p:nvPicPr>
        <p:blipFill>
          <a:blip r:embed="rId4"/>
          <a:stretch>
            <a:fillRect/>
          </a:stretch>
        </p:blipFill>
        <p:spPr>
          <a:xfrm>
            <a:off x="6197600" y="3872492"/>
            <a:ext cx="4914365" cy="2746030"/>
          </a:xfrm>
          <a:prstGeom prst="rect">
            <a:avLst/>
          </a:prstGeom>
        </p:spPr>
      </p:pic>
    </p:spTree>
    <p:extLst>
      <p:ext uri="{BB962C8B-B14F-4D97-AF65-F5344CB8AC3E}">
        <p14:creationId xmlns:p14="http://schemas.microsoft.com/office/powerpoint/2010/main" val="12167775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Conclusion</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3" name="TextBox 2">
            <a:extLst>
              <a:ext uri="{FF2B5EF4-FFF2-40B4-BE49-F238E27FC236}">
                <a16:creationId xmlns:a16="http://schemas.microsoft.com/office/drawing/2014/main" id="{BAFEE524-BFEC-4209-A23B-A73C14CCE0EC}"/>
              </a:ext>
            </a:extLst>
          </p:cNvPr>
          <p:cNvSpPr txBox="1"/>
          <p:nvPr/>
        </p:nvSpPr>
        <p:spPr>
          <a:xfrm>
            <a:off x="131884" y="936285"/>
            <a:ext cx="11928232" cy="3539430"/>
          </a:xfrm>
          <a:prstGeom prst="rect">
            <a:avLst/>
          </a:prstGeom>
          <a:noFill/>
        </p:spPr>
        <p:txBody>
          <a:bodyPr wrap="square" rtlCol="0">
            <a:spAutoFit/>
          </a:bodyPr>
          <a:lstStyle/>
          <a:p>
            <a:pPr algn="just"/>
            <a:endParaRPr lang="en-US" sz="2800" dirty="0">
              <a:solidFill>
                <a:schemeClr val="tx2">
                  <a:lumMod val="50000"/>
                </a:schemeClr>
              </a:solidFill>
              <a:latin typeface="Dutch801 Rm BT" panose="02020603060505020304" pitchFamily="18" charset="0"/>
            </a:endParaRPr>
          </a:p>
          <a:p>
            <a:pPr algn="just"/>
            <a:r>
              <a:rPr lang="en-US" sz="2800" dirty="0">
                <a:solidFill>
                  <a:schemeClr val="tx2">
                    <a:lumMod val="50000"/>
                  </a:schemeClr>
                </a:solidFill>
                <a:latin typeface="Dutch801 Rm BT" panose="02020603060505020304" pitchFamily="18" charset="0"/>
              </a:rPr>
              <a:t>In conclusion, this project successfully combines front-end and back-end technologies to create a web application for checking the authenticity of web links. It showcases the capabilities of Flask, MySQL, HTML, and CSS, providing users with a user-friendly interface and storing link history in a database. This project serves as a foundation for more advanced features and security enhancements and offers valuable insights for web development and database management.</a:t>
            </a:r>
          </a:p>
        </p:txBody>
      </p:sp>
    </p:spTree>
    <p:extLst>
      <p:ext uri="{BB962C8B-B14F-4D97-AF65-F5344CB8AC3E}">
        <p14:creationId xmlns:p14="http://schemas.microsoft.com/office/powerpoint/2010/main" val="12470352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93327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a:solidFill>
                  <a:srgbClr val="FF0000"/>
                </a:solidFill>
                <a:effectLst>
                  <a:glow rad="228600">
                    <a:schemeClr val="accent3">
                      <a:satMod val="175000"/>
                      <a:alpha val="40000"/>
                    </a:schemeClr>
                  </a:glow>
                </a:effectLst>
                <a:latin typeface="Algerian" panose="04020705040A02060702" pitchFamily="82" charset="0"/>
              </a:rPr>
              <a:t>Problem Statement</a:t>
            </a:r>
          </a:p>
        </p:txBody>
      </p:sp>
    </p:spTree>
    <p:extLst>
      <p:ext uri="{BB962C8B-B14F-4D97-AF65-F5344CB8AC3E}">
        <p14:creationId xmlns:p14="http://schemas.microsoft.com/office/powerpoint/2010/main" val="26589070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Problem Statement</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3" name="TextBox 2">
            <a:extLst>
              <a:ext uri="{FF2B5EF4-FFF2-40B4-BE49-F238E27FC236}">
                <a16:creationId xmlns:a16="http://schemas.microsoft.com/office/drawing/2014/main" id="{BAFEE524-BFEC-4209-A23B-A73C14CCE0EC}"/>
              </a:ext>
            </a:extLst>
          </p:cNvPr>
          <p:cNvSpPr txBox="1"/>
          <p:nvPr/>
        </p:nvSpPr>
        <p:spPr>
          <a:xfrm>
            <a:off x="-131884" y="936285"/>
            <a:ext cx="12192000" cy="5078313"/>
          </a:xfrm>
          <a:prstGeom prst="rect">
            <a:avLst/>
          </a:prstGeom>
          <a:noFill/>
        </p:spPr>
        <p:txBody>
          <a:bodyPr wrap="square" rtlCol="0">
            <a:spAutoFit/>
          </a:bodyPr>
          <a:lstStyle/>
          <a:p>
            <a:pPr algn="just"/>
            <a:r>
              <a:rPr lang="en-US" sz="3600">
                <a:solidFill>
                  <a:schemeClr val="tx2">
                    <a:lumMod val="50000"/>
                  </a:schemeClr>
                </a:solidFill>
                <a:latin typeface="Algerian" panose="04020705040A02060702" pitchFamily="82" charset="0"/>
              </a:rPr>
              <a:t>In a digital era where online security is paramount, the Secure Surfing project aims to create a user authentication and website security checker application. Users need a robust and user-friendly solution for registering, securely accessing the application, and checking the safety of websites they visit, thereby enhancing their online security and privacy.</a:t>
            </a:r>
            <a:endParaRPr lang="en-US" sz="3600" dirty="0">
              <a:solidFill>
                <a:schemeClr val="tx2">
                  <a:lumMod val="50000"/>
                </a:schemeClr>
              </a:solidFill>
              <a:latin typeface="Algerian" panose="04020705040A02060702" pitchFamily="82" charset="0"/>
            </a:endParaRPr>
          </a:p>
        </p:txBody>
      </p:sp>
    </p:spTree>
    <p:extLst>
      <p:ext uri="{BB962C8B-B14F-4D97-AF65-F5344CB8AC3E}">
        <p14:creationId xmlns:p14="http://schemas.microsoft.com/office/powerpoint/2010/main" val="23772220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1" y="-1"/>
            <a:ext cx="12063663" cy="6577264"/>
          </a:xfrm>
        </p:spPr>
        <p:txBody>
          <a:bodyPr anchor="ctr">
            <a:noAutofit/>
          </a:bodyPr>
          <a:lstStyle/>
          <a:p>
            <a:pPr algn="ctr"/>
            <a:r>
              <a:rPr lang="en-IN" sz="13800" u="sng" dirty="0">
                <a:solidFill>
                  <a:srgbClr val="FF0000"/>
                </a:solidFill>
                <a:effectLst>
                  <a:glow rad="228600">
                    <a:schemeClr val="accent3">
                      <a:satMod val="175000"/>
                      <a:alpha val="40000"/>
                    </a:schemeClr>
                  </a:glow>
                </a:effectLst>
                <a:latin typeface="Algerian" panose="04020705040A02060702" pitchFamily="82" charset="0"/>
              </a:rPr>
              <a:t>Modules used</a:t>
            </a:r>
          </a:p>
        </p:txBody>
      </p:sp>
    </p:spTree>
    <p:extLst>
      <p:ext uri="{BB962C8B-B14F-4D97-AF65-F5344CB8AC3E}">
        <p14:creationId xmlns:p14="http://schemas.microsoft.com/office/powerpoint/2010/main" val="30245617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C7E68-1E1B-897B-6862-679556853084}"/>
              </a:ext>
            </a:extLst>
          </p:cNvPr>
          <p:cNvSpPr>
            <a:spLocks noGrp="1"/>
          </p:cNvSpPr>
          <p:nvPr>
            <p:ph type="title"/>
          </p:nvPr>
        </p:nvSpPr>
        <p:spPr>
          <a:xfrm>
            <a:off x="0" y="-1"/>
            <a:ext cx="12060116" cy="1582617"/>
          </a:xfrm>
        </p:spPr>
        <p:txBody>
          <a:bodyPr anchor="t">
            <a:noAutofit/>
          </a:bodyPr>
          <a:lstStyle/>
          <a:p>
            <a:pPr marL="857250" indent="-857250">
              <a:buFont typeface="Wingdings" panose="05000000000000000000" pitchFamily="2" charset="2"/>
              <a:buChar char="v"/>
            </a:pPr>
            <a:r>
              <a:rPr lang="en-US" sz="4000" u="sng" dirty="0">
                <a:solidFill>
                  <a:srgbClr val="FF0000"/>
                </a:solidFill>
                <a:effectLst>
                  <a:glow rad="228600">
                    <a:schemeClr val="accent3">
                      <a:satMod val="175000"/>
                      <a:alpha val="40000"/>
                    </a:schemeClr>
                  </a:glow>
                </a:effectLst>
                <a:latin typeface="Algerian" panose="04020705040A02060702" pitchFamily="82" charset="0"/>
              </a:rPr>
              <a:t>Modules Used</a:t>
            </a:r>
            <a:endParaRPr lang="en-IN" sz="4000" u="sng" dirty="0">
              <a:solidFill>
                <a:srgbClr val="FF0000"/>
              </a:solidFill>
              <a:effectLst>
                <a:glow rad="228600">
                  <a:schemeClr val="accent3">
                    <a:satMod val="175000"/>
                    <a:alpha val="40000"/>
                  </a:schemeClr>
                </a:glow>
              </a:effectLst>
              <a:latin typeface="Algerian" panose="04020705040A02060702" pitchFamily="82" charset="0"/>
            </a:endParaRPr>
          </a:p>
        </p:txBody>
      </p:sp>
      <p:sp>
        <p:nvSpPr>
          <p:cNvPr id="3" name="TextBox 2">
            <a:extLst>
              <a:ext uri="{FF2B5EF4-FFF2-40B4-BE49-F238E27FC236}">
                <a16:creationId xmlns:a16="http://schemas.microsoft.com/office/drawing/2014/main" id="{BAFEE524-BFEC-4209-A23B-A73C14CCE0EC}"/>
              </a:ext>
            </a:extLst>
          </p:cNvPr>
          <p:cNvSpPr txBox="1"/>
          <p:nvPr/>
        </p:nvSpPr>
        <p:spPr>
          <a:xfrm>
            <a:off x="-131884" y="936285"/>
            <a:ext cx="12192000" cy="5078313"/>
          </a:xfrm>
          <a:prstGeom prst="rect">
            <a:avLst/>
          </a:prstGeom>
          <a:noFill/>
        </p:spPr>
        <p:txBody>
          <a:bodyPr wrap="square" rtlCol="0">
            <a:spAutoFit/>
          </a:bodyPr>
          <a:lstStyle/>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Javax.swing</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Java.awt</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Java.awt.event</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Java.io.IOException</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Java.net.HttpURLConnection</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java.sql</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Javax.imageio.ImagIO</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err="1">
                <a:solidFill>
                  <a:schemeClr val="tx2">
                    <a:lumMod val="50000"/>
                  </a:schemeClr>
                </a:solidFill>
                <a:latin typeface="Bell MT" panose="02020503060305020303" pitchFamily="18" charset="0"/>
              </a:rPr>
              <a:t>Java.util</a:t>
            </a:r>
            <a:endParaRPr lang="en-US" sz="3600" dirty="0">
              <a:solidFill>
                <a:schemeClr val="tx2">
                  <a:lumMod val="50000"/>
                </a:schemeClr>
              </a:solidFill>
              <a:latin typeface="Bell MT" panose="02020503060305020303" pitchFamily="18" charset="0"/>
            </a:endParaRPr>
          </a:p>
          <a:p>
            <a:pPr marL="742950" indent="-742950" algn="just">
              <a:buFont typeface="Wingdings" panose="05000000000000000000" pitchFamily="2" charset="2"/>
              <a:buChar char="Ø"/>
            </a:pPr>
            <a:r>
              <a:rPr lang="en-US" sz="3600" dirty="0">
                <a:solidFill>
                  <a:schemeClr val="tx2">
                    <a:lumMod val="50000"/>
                  </a:schemeClr>
                </a:solidFill>
                <a:latin typeface="Bell MT" panose="02020503060305020303" pitchFamily="18" charset="0"/>
              </a:rPr>
              <a:t>MySQL Database</a:t>
            </a:r>
          </a:p>
        </p:txBody>
      </p:sp>
    </p:spTree>
    <p:extLst>
      <p:ext uri="{BB962C8B-B14F-4D97-AF65-F5344CB8AC3E}">
        <p14:creationId xmlns:p14="http://schemas.microsoft.com/office/powerpoint/2010/main" val="1758362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65942" y="190501"/>
            <a:ext cx="12060116" cy="6186309"/>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Javax.swing</a:t>
            </a:r>
            <a:r>
              <a:rPr lang="en-US" sz="3600" dirty="0">
                <a:solidFill>
                  <a:schemeClr val="tx2">
                    <a:lumMod val="50000"/>
                  </a:schemeClr>
                </a:solidFill>
                <a:latin typeface="Bell MT" panose="02020503060305020303" pitchFamily="18" charset="0"/>
              </a:rPr>
              <a:t>*</a:t>
            </a:r>
            <a:br>
              <a:rPr lang="en-US" sz="3600" dirty="0">
                <a:solidFill>
                  <a:schemeClr val="tx2">
                    <a:lumMod val="50000"/>
                  </a:schemeClr>
                </a:solidFill>
                <a:latin typeface="Bell MT" panose="02020503060305020303" pitchFamily="18" charset="0"/>
              </a:rPr>
            </a:br>
            <a:r>
              <a:rPr lang="en-US" sz="3600" dirty="0">
                <a:solidFill>
                  <a:schemeClr val="tx2">
                    <a:lumMod val="50000"/>
                  </a:schemeClr>
                </a:solidFill>
                <a:latin typeface="Bell MT" panose="02020503060305020303" pitchFamily="18" charset="0"/>
              </a:rPr>
              <a:t>These packages are part of Java's Swing library, used to create graphical user interfaces (GUI) for your application.</a:t>
            </a: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java.awt</a:t>
            </a:r>
            <a:r>
              <a:rPr lang="en-US" sz="3600" dirty="0">
                <a:solidFill>
                  <a:schemeClr val="tx2">
                    <a:lumMod val="50000"/>
                  </a:schemeClr>
                </a:solidFill>
                <a:latin typeface="Bell MT" panose="02020503060305020303" pitchFamily="18" charset="0"/>
              </a:rPr>
              <a:t>*: </a:t>
            </a:r>
          </a:p>
          <a:p>
            <a:pPr lvl="1"/>
            <a:r>
              <a:rPr lang="en-US" sz="3600" dirty="0">
                <a:solidFill>
                  <a:schemeClr val="tx2">
                    <a:lumMod val="50000"/>
                  </a:schemeClr>
                </a:solidFill>
                <a:latin typeface="Bell MT" panose="02020503060305020303" pitchFamily="18" charset="0"/>
              </a:rPr>
              <a:t>The Abstract Window Toolkit (AWT) is used for creating graphical user interfaces in Java, including components like labels, text fields, and buttons.</a:t>
            </a:r>
          </a:p>
          <a:p>
            <a:pPr marL="571500" indent="-571500">
              <a:buFont typeface="Wingdings" panose="05000000000000000000" pitchFamily="2" charset="2"/>
              <a:buChar char="Ø"/>
            </a:pPr>
            <a:endParaRPr lang="en-US" sz="3600" dirty="0">
              <a:solidFill>
                <a:schemeClr val="tx2">
                  <a:lumMod val="50000"/>
                </a:schemeClr>
              </a:solidFill>
              <a:latin typeface="Bell MT" panose="02020503060305020303" pitchFamily="18" charset="0"/>
            </a:endParaRP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java.awt.event</a:t>
            </a:r>
            <a:r>
              <a:rPr lang="en-US" sz="3600" dirty="0">
                <a:solidFill>
                  <a:schemeClr val="tx2">
                    <a:lumMod val="50000"/>
                  </a:schemeClr>
                </a:solidFill>
                <a:latin typeface="Bell MT" panose="02020503060305020303" pitchFamily="18" charset="0"/>
              </a:rPr>
              <a:t>*: These packages provide classes for handling various events like button clicks and mouse actions in the AWT and Swing components.</a:t>
            </a:r>
          </a:p>
        </p:txBody>
      </p:sp>
    </p:spTree>
    <p:extLst>
      <p:ext uri="{BB962C8B-B14F-4D97-AF65-F5344CB8AC3E}">
        <p14:creationId xmlns:p14="http://schemas.microsoft.com/office/powerpoint/2010/main" val="2364826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EE524-BFEC-4209-A23B-A73C14CCE0EC}"/>
              </a:ext>
            </a:extLst>
          </p:cNvPr>
          <p:cNvSpPr txBox="1"/>
          <p:nvPr/>
        </p:nvSpPr>
        <p:spPr>
          <a:xfrm>
            <a:off x="0" y="209551"/>
            <a:ext cx="12060116" cy="6186309"/>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java.io.IOException</a:t>
            </a:r>
            <a:r>
              <a:rPr lang="en-US" sz="3600" dirty="0">
                <a:solidFill>
                  <a:schemeClr val="tx2">
                    <a:lumMod val="50000"/>
                  </a:schemeClr>
                </a:solidFill>
                <a:latin typeface="Bell MT" panose="02020503060305020303" pitchFamily="18" charset="0"/>
              </a:rPr>
              <a:t>*:</a:t>
            </a:r>
            <a:br>
              <a:rPr lang="en-US" sz="3600" dirty="0">
                <a:solidFill>
                  <a:schemeClr val="tx2">
                    <a:lumMod val="50000"/>
                  </a:schemeClr>
                </a:solidFill>
                <a:latin typeface="Bell MT" panose="02020503060305020303" pitchFamily="18" charset="0"/>
              </a:rPr>
            </a:br>
            <a:r>
              <a:rPr lang="en-US" sz="3600" dirty="0">
                <a:solidFill>
                  <a:schemeClr val="tx2">
                    <a:lumMod val="50000"/>
                  </a:schemeClr>
                </a:solidFill>
                <a:latin typeface="Bell MT" panose="02020503060305020303" pitchFamily="18" charset="0"/>
              </a:rPr>
              <a:t>This class is used to handle exceptions related to input and output operations, although it appears to be unused in the provided code.</a:t>
            </a: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Java.net.HttpURLConnection</a:t>
            </a:r>
            <a:r>
              <a:rPr lang="en-US" sz="3600" dirty="0">
                <a:solidFill>
                  <a:schemeClr val="tx2">
                    <a:lumMod val="50000"/>
                  </a:schemeClr>
                </a:solidFill>
                <a:latin typeface="Bell MT" panose="02020503060305020303" pitchFamily="18" charset="0"/>
              </a:rPr>
              <a:t>* :</a:t>
            </a:r>
          </a:p>
          <a:p>
            <a:pPr lvl="1"/>
            <a:r>
              <a:rPr lang="en-US" sz="3600" dirty="0">
                <a:solidFill>
                  <a:schemeClr val="tx2">
                    <a:lumMod val="50000"/>
                  </a:schemeClr>
                </a:solidFill>
                <a:latin typeface="Bell MT" panose="02020503060305020303" pitchFamily="18" charset="0"/>
              </a:rPr>
              <a:t>These classes are used to check the status of websites by creating HTTP connections and parsing URIs.</a:t>
            </a:r>
          </a:p>
          <a:p>
            <a:pPr marL="571500" indent="-571500">
              <a:buFont typeface="Wingdings" panose="05000000000000000000" pitchFamily="2" charset="2"/>
              <a:buChar char="Ø"/>
            </a:pPr>
            <a:r>
              <a:rPr lang="en-US" sz="3600" dirty="0">
                <a:solidFill>
                  <a:schemeClr val="tx2">
                    <a:lumMod val="50000"/>
                  </a:schemeClr>
                </a:solidFill>
                <a:latin typeface="Bell MT" panose="02020503060305020303" pitchFamily="18" charset="0"/>
              </a:rPr>
              <a:t>*</a:t>
            </a:r>
            <a:r>
              <a:rPr lang="en-US" sz="3600" b="1" dirty="0" err="1">
                <a:solidFill>
                  <a:schemeClr val="tx2">
                    <a:lumMod val="50000"/>
                  </a:schemeClr>
                </a:solidFill>
                <a:latin typeface="Bell MT" panose="02020503060305020303" pitchFamily="18" charset="0"/>
              </a:rPr>
              <a:t>java.sql</a:t>
            </a:r>
            <a:r>
              <a:rPr lang="en-US" sz="3600" dirty="0">
                <a:solidFill>
                  <a:schemeClr val="tx2">
                    <a:lumMod val="50000"/>
                  </a:schemeClr>
                </a:solidFill>
                <a:latin typeface="Bell MT" panose="02020503060305020303" pitchFamily="18" charset="0"/>
              </a:rPr>
              <a:t>*: </a:t>
            </a:r>
          </a:p>
          <a:p>
            <a:pPr lvl="1"/>
            <a:r>
              <a:rPr lang="en-US" sz="3600" dirty="0">
                <a:solidFill>
                  <a:schemeClr val="tx2">
                    <a:lumMod val="50000"/>
                  </a:schemeClr>
                </a:solidFill>
                <a:latin typeface="Bell MT" panose="02020503060305020303" pitchFamily="18" charset="0"/>
              </a:rPr>
              <a:t>These packages are used for interacting with a MySQL database, including establishing connections, executing SQL queries, and managing database tables.</a:t>
            </a:r>
          </a:p>
        </p:txBody>
      </p:sp>
    </p:spTree>
    <p:extLst>
      <p:ext uri="{BB962C8B-B14F-4D97-AF65-F5344CB8AC3E}">
        <p14:creationId xmlns:p14="http://schemas.microsoft.com/office/powerpoint/2010/main" val="3510960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2372</TotalTime>
  <Words>1036</Words>
  <Application>Microsoft Office PowerPoint</Application>
  <PresentationFormat>Widescreen</PresentationFormat>
  <Paragraphs>122</Paragraphs>
  <Slides>36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36</vt:i4>
      </vt:variant>
    </vt:vector>
  </HeadingPairs>
  <TitlesOfParts>
    <vt:vector size="48" baseType="lpstr">
      <vt:lpstr>Algerian</vt:lpstr>
      <vt:lpstr>AMGDT_IV50</vt:lpstr>
      <vt:lpstr>Arial</vt:lpstr>
      <vt:lpstr>Bell MT</vt:lpstr>
      <vt:lpstr>Calibri</vt:lpstr>
      <vt:lpstr>Cambria</vt:lpstr>
      <vt:lpstr>Dutch801 Rm BT</vt:lpstr>
      <vt:lpstr>KodchiangUPC</vt:lpstr>
      <vt:lpstr>Trebuchet MS</vt:lpstr>
      <vt:lpstr>Wingdings</vt:lpstr>
      <vt:lpstr>Wingdings 3</vt:lpstr>
      <vt:lpstr>Facet</vt:lpstr>
      <vt:lpstr>SRM Institute Of Science  And Technology</vt:lpstr>
      <vt:lpstr>Content</vt:lpstr>
      <vt:lpstr>Introduction</vt:lpstr>
      <vt:lpstr>Problem Statement</vt:lpstr>
      <vt:lpstr>Problem Statement</vt:lpstr>
      <vt:lpstr>Modules used</vt:lpstr>
      <vt:lpstr>Modules Used</vt:lpstr>
      <vt:lpstr>PowerPoint Presentation</vt:lpstr>
      <vt:lpstr>PowerPoint Presentation</vt:lpstr>
      <vt:lpstr>PowerPoint Presentation</vt:lpstr>
      <vt:lpstr>Modules Used</vt:lpstr>
      <vt:lpstr>PowerPoint Presentation</vt:lpstr>
      <vt:lpstr>PowerPoint Presentation</vt:lpstr>
      <vt:lpstr>PowerPoint Presentation</vt:lpstr>
      <vt:lpstr>Workflow</vt:lpstr>
      <vt:lpstr>Workflow </vt:lpstr>
      <vt:lpstr>ScreenShots</vt:lpstr>
      <vt:lpstr>ScreenShots java</vt:lpstr>
      <vt:lpstr>Project Description</vt:lpstr>
      <vt:lpstr>Create User</vt:lpstr>
      <vt:lpstr>Login page</vt:lpstr>
      <vt:lpstr>Login page</vt:lpstr>
      <vt:lpstr>Login successful</vt:lpstr>
      <vt:lpstr>Checking for website status</vt:lpstr>
      <vt:lpstr>database</vt:lpstr>
      <vt:lpstr>ScreenShots python</vt:lpstr>
      <vt:lpstr>Home page</vt:lpstr>
      <vt:lpstr>Create User box</vt:lpstr>
      <vt:lpstr>Entering Username and password</vt:lpstr>
      <vt:lpstr>Authenticity checker page</vt:lpstr>
      <vt:lpstr>Authenticity checker page</vt:lpstr>
      <vt:lpstr>Some already checked websites</vt:lpstr>
      <vt:lpstr>Result – authentic or not</vt:lpstr>
      <vt:lpstr>Databse output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SRM Institute Of Science  And Technology</dc:title>
  <dc:creator>Gaurav Gupta</dc:creator>
  <cp:lastModifiedBy>Gaurav Gupta</cp:lastModifiedBy>
  <cp:revision>23</cp:revision>
  <dcterms:created xsi:type="dcterms:W3CDTF">2023-10-24T16:58:30Z</dcterms:created>
  <dcterms:modified xsi:type="dcterms:W3CDTF">2023-11-09T03:40:21Z</dcterms:modified>
</cp:coreProperties>
</file>

<file path=docProps/thumbnail.jpeg>
</file>